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649" r:id="rId2"/>
    <p:sldId id="855" r:id="rId3"/>
    <p:sldId id="697" r:id="rId4"/>
    <p:sldId id="810" r:id="rId5"/>
    <p:sldId id="821" r:id="rId6"/>
    <p:sldId id="823" r:id="rId7"/>
    <p:sldId id="822" r:id="rId8"/>
    <p:sldId id="792" r:id="rId9"/>
    <p:sldId id="824" r:id="rId10"/>
    <p:sldId id="825" r:id="rId11"/>
    <p:sldId id="827" r:id="rId12"/>
    <p:sldId id="856" r:id="rId13"/>
    <p:sldId id="835" r:id="rId14"/>
    <p:sldId id="834" r:id="rId15"/>
    <p:sldId id="829" r:id="rId16"/>
    <p:sldId id="828" r:id="rId17"/>
    <p:sldId id="857" r:id="rId18"/>
    <p:sldId id="830" r:id="rId19"/>
    <p:sldId id="831" r:id="rId20"/>
    <p:sldId id="832" r:id="rId21"/>
    <p:sldId id="826" r:id="rId22"/>
    <p:sldId id="833" r:id="rId23"/>
    <p:sldId id="841" r:id="rId24"/>
    <p:sldId id="842" r:id="rId25"/>
    <p:sldId id="843" r:id="rId26"/>
    <p:sldId id="840" r:id="rId27"/>
    <p:sldId id="854" r:id="rId28"/>
    <p:sldId id="844" r:id="rId29"/>
    <p:sldId id="839" r:id="rId30"/>
    <p:sldId id="838" r:id="rId31"/>
    <p:sldId id="837" r:id="rId32"/>
    <p:sldId id="836" r:id="rId33"/>
    <p:sldId id="845" r:id="rId34"/>
    <p:sldId id="846" r:id="rId35"/>
    <p:sldId id="847" r:id="rId36"/>
    <p:sldId id="848" r:id="rId37"/>
    <p:sldId id="849" r:id="rId38"/>
    <p:sldId id="850" r:id="rId39"/>
    <p:sldId id="851" r:id="rId40"/>
    <p:sldId id="852" r:id="rId41"/>
    <p:sldId id="853" r:id="rId42"/>
    <p:sldId id="818" r:id="rId43"/>
    <p:sldId id="858" r:id="rId44"/>
    <p:sldId id="724" r:id="rId45"/>
  </p:sldIdLst>
  <p:sldSz cx="12188825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4" orient="horz">
          <p15:clr>
            <a:srgbClr val="A4A3A4"/>
          </p15:clr>
        </p15:guide>
        <p15:guide id="5" pos="7677">
          <p15:clr>
            <a:srgbClr val="A4A3A4"/>
          </p15:clr>
        </p15:guide>
        <p15:guide id="6">
          <p15:clr>
            <a:srgbClr val="A4A3A4"/>
          </p15:clr>
        </p15:guide>
        <p15:guide id="7" pos="7366">
          <p15:clr>
            <a:srgbClr val="A4A3A4"/>
          </p15:clr>
        </p15:guide>
        <p15:guide id="8" pos="3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ra Wanamaker" initials="DW" lastIdx="78" clrIdx="0"/>
  <p:cmAuthor id="1" name="Melinda Breitmeyer" initials="M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3EC"/>
    <a:srgbClr val="FFFFCC"/>
    <a:srgbClr val="D1EAFF"/>
    <a:srgbClr val="CDDDEF"/>
    <a:srgbClr val="C1E3FF"/>
    <a:srgbClr val="C5E5FF"/>
    <a:srgbClr val="B3DDFF"/>
    <a:srgbClr val="DDEEFF"/>
    <a:srgbClr val="E1F0FF"/>
    <a:srgbClr val="D6E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65" autoAdjust="0"/>
    <p:restoredTop sz="94638" autoAdjust="0"/>
  </p:normalViewPr>
  <p:slideViewPr>
    <p:cSldViewPr snapToGrid="0" snapToObjects="1" showGuides="1">
      <p:cViewPr varScale="1">
        <p:scale>
          <a:sx n="83" d="100"/>
          <a:sy n="83" d="100"/>
        </p:scale>
        <p:origin x="341" y="72"/>
      </p:cViewPr>
      <p:guideLst>
        <p:guide orient="horz" pos="4319"/>
        <p:guide orient="horz"/>
        <p:guide pos="7677"/>
        <p:guide/>
        <p:guide pos="7366"/>
        <p:guide pos="316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4124"/>
    </p:cViewPr>
  </p:sorterViewPr>
  <p:notesViewPr>
    <p:cSldViewPr snapToGrid="0" snapToObjects="1" showGuides="1">
      <p:cViewPr varScale="1">
        <p:scale>
          <a:sx n="60" d="100"/>
          <a:sy n="60" d="100"/>
        </p:scale>
        <p:origin x="-2192" y="-6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1" y="0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C3F06587-74EA-41E5-80DF-91513B9D691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1" y="8818563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8541475C-F4C2-400F-B720-6A0D5898F3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9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1" y="1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/>
          <a:lstStyle>
            <a:lvl1pPr algn="r">
              <a:defRPr sz="1200"/>
            </a:lvl1pPr>
          </a:lstStyle>
          <a:p>
            <a:fld id="{892CCC08-F30F-4692-908C-45BF9095BEA2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696913"/>
            <a:ext cx="618490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48" tIns="46474" rIns="92948" bIns="46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48" tIns="46474" rIns="92948" bIns="4647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 anchor="b"/>
          <a:lstStyle>
            <a:lvl1pPr algn="r">
              <a:defRPr sz="1200"/>
            </a:lvl1pPr>
          </a:lstStyle>
          <a:p>
            <a:fld id="{55786D4B-7A59-43F1-AF76-928D0ACC9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7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88824" cy="6854369"/>
          </a:xfrm>
          <a:prstGeom prst="rect">
            <a:avLst/>
          </a:prstGeom>
        </p:spPr>
      </p:pic>
      <p:sp>
        <p:nvSpPr>
          <p:cNvPr id="26" name="Text Placeholder 2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185854" y="1842418"/>
            <a:ext cx="9244146" cy="703734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4200" b="1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85857" y="2580442"/>
            <a:ext cx="9244146" cy="58710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0584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1" i="0" kern="1200" cap="none" spc="0" baseline="0" dirty="0" smtClean="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Presenter’s name here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185857" y="3167542"/>
            <a:ext cx="9244146" cy="46277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9728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Date or Presenter’s title here</a:t>
            </a:r>
            <a:endParaRPr lang="en-US" dirty="0"/>
          </a:p>
        </p:txBody>
      </p:sp>
      <p:pic>
        <p:nvPicPr>
          <p:cNvPr id="28" name="Picture 27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0031" y="446979"/>
            <a:ext cx="3229094" cy="99943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8139625" y="4460272"/>
            <a:ext cx="4001288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4091977" y="4460272"/>
            <a:ext cx="3995482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erver Room iStock_000011349378XXXLarge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230" y="4460272"/>
            <a:ext cx="3989581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20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F16D2D-676F-4B51-BDD4-4FD895F3A07E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ream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1818"/>
            <a:ext cx="12188825" cy="6854369"/>
          </a:xfrm>
          <a:prstGeom prst="rect">
            <a:avLst/>
          </a:prstGeom>
        </p:spPr>
      </p:pic>
      <p:pic>
        <p:nvPicPr>
          <p:cNvPr id="9" name="Picture 8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4145" y="6231504"/>
            <a:ext cx="1476495" cy="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028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blem Background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25" y="3560"/>
            <a:ext cx="12188952" cy="6854440"/>
          </a:xfrm>
          <a:prstGeom prst="rect">
            <a:avLst/>
          </a:prstGeom>
        </p:spPr>
      </p:pic>
      <p:pic>
        <p:nvPicPr>
          <p:cNvPr id="6" name="Picture 5" descr="Cypress Logo Blue (Limited Use) - PNG Format.png"/>
          <p:cNvPicPr>
            <a:picLocks noChangeAspect="1"/>
          </p:cNvPicPr>
          <p:nvPr userDrawn="1"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10474145" y="6232788"/>
            <a:ext cx="1476495" cy="4569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3012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 w="9525" algn="ctr">
            <a:noFill/>
            <a:round/>
            <a:headEnd/>
            <a:tailEnd/>
          </a:ln>
        </p:spPr>
        <p:txBody>
          <a:bodyPr lIns="91386" tIns="45690" rIns="91386" bIns="4569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US" altLang="en-US" sz="16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" name="Picture 5" descr="Cypress Logo Blue (Limited Use) - PNG Format.png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072873" y="2103307"/>
            <a:ext cx="6043081" cy="1870382"/>
          </a:xfrm>
          <a:prstGeom prst="rect">
            <a:avLst/>
          </a:prstGeom>
          <a:effectLst/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386" tIns="45690" rIns="91386" bIns="4569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US" altLang="en-US" sz="16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" name="Picture 5" descr="Cypress Logo Blue (Limited Use) - PNG Forma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2873" y="2103307"/>
            <a:ext cx="6043081" cy="187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 userDrawn="1"/>
        </p:nvSpPr>
        <p:spPr bwMode="auto">
          <a:xfrm>
            <a:off x="0" y="780865"/>
            <a:ext cx="12188825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</p:spPr>
        <p:txBody>
          <a:bodyPr wrap="none" lIns="90434" tIns="44426" rIns="90434" bIns="44426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946" y="425489"/>
            <a:ext cx="10451594" cy="500601"/>
          </a:xfrm>
        </p:spPr>
        <p:txBody>
          <a:bodyPr/>
          <a:lstStyle>
            <a:lvl1pPr>
              <a:lnSpc>
                <a:spcPct val="85000"/>
              </a:lnSpc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0" y="950168"/>
            <a:ext cx="12188825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</p:spPr>
        <p:txBody>
          <a:bodyPr wrap="none" lIns="90434" tIns="44426" rIns="90434" bIns="44426" anchor="ctr">
            <a:spAutoFit/>
          </a:bodyPr>
          <a:lstStyle/>
          <a:p>
            <a:pPr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Abov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946" y="35337"/>
            <a:ext cx="10451594" cy="514451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79631" y="415357"/>
            <a:ext cx="11727512" cy="355421"/>
          </a:xfrm>
          <a:noFill/>
        </p:spPr>
        <p:txBody>
          <a:bodyPr vert="horz" wrap="square" lIns="91386" tIns="45690" rIns="91386" bIns="45690" rtlCol="0">
            <a:spAutoFit/>
          </a:bodyPr>
          <a:lstStyle>
            <a:lvl1pPr marL="0" algn="l" defTabSz="456924" rtl="0" eaLnBrk="1" latinLnBrk="0" hangingPunct="1">
              <a:buNone/>
              <a:defRPr lang="en-US" sz="18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88824" cy="6854369"/>
          </a:xfrm>
          <a:prstGeom prst="rect">
            <a:avLst/>
          </a:prstGeom>
        </p:spPr>
      </p:pic>
      <p:sp>
        <p:nvSpPr>
          <p:cNvPr id="26" name="Text Placeholder 2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185854" y="2858410"/>
            <a:ext cx="9244146" cy="703734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4200" b="1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85857" y="3782278"/>
            <a:ext cx="9244146" cy="58710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0584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1" i="0" kern="1200" cap="none" spc="0" baseline="0" dirty="0" smtClean="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Presenter’s name here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185857" y="4419600"/>
            <a:ext cx="9244146" cy="46277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9728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Presenter’s title here</a:t>
            </a:r>
            <a:endParaRPr lang="en-US" dirty="0"/>
          </a:p>
        </p:txBody>
      </p:sp>
      <p:pic>
        <p:nvPicPr>
          <p:cNvPr id="28" name="Picture 27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0031" y="634547"/>
            <a:ext cx="3229094" cy="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20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88824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0"/>
            <a:ext cx="12188826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7"/>
            <a:ext cx="12185652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99616" y="5867400"/>
            <a:ext cx="2651025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11345603" cy="5176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9FD19-0E16-4E46-9049-9F5AB58D4CBF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F09C6-3804-4996-B412-92F4E369ADF5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255719"/>
            <a:ext cx="11430000" cy="50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79412" y="698770"/>
            <a:ext cx="11430000" cy="413899"/>
          </a:xfrm>
          <a:noFill/>
        </p:spPr>
        <p:txBody>
          <a:bodyPr vert="horz" wrap="square" lIns="91440" tIns="45690" rIns="91440" bIns="45690" rtlCol="0">
            <a:spAutoFit/>
          </a:bodyPr>
          <a:lstStyle>
            <a:lvl1pPr marL="0" algn="l" defTabSz="456924" rtl="0" eaLnBrk="1" latinLnBrk="0" hangingPunct="1">
              <a:buNone/>
              <a:defRPr lang="en-US" sz="22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2C968-4012-47E5-889F-419ABE3E1FE7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79412" y="1390650"/>
            <a:ext cx="114300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79412" y="698770"/>
            <a:ext cx="11430000" cy="413899"/>
          </a:xfrm>
          <a:noFill/>
        </p:spPr>
        <p:txBody>
          <a:bodyPr vert="horz" wrap="square" lIns="91440" tIns="45690" rIns="91440" bIns="45690" rtlCol="0">
            <a:spAutoFit/>
          </a:bodyPr>
          <a:lstStyle>
            <a:lvl1pPr marL="0" algn="l" defTabSz="456924" rtl="0" eaLnBrk="1" latinLnBrk="0" hangingPunct="1">
              <a:buNone/>
              <a:defRPr lang="en-US" sz="22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  <p:pic>
        <p:nvPicPr>
          <p:cNvPr id="9" name="Picture 8" descr="CYPRESS LOGO NEW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74145" y="6231340"/>
            <a:ext cx="1476495" cy="45804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DC72-F3B3-49F3-98BB-A7E2A91CEE28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+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23030" y="6426400"/>
            <a:ext cx="284610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 – IDENTIFIER</a:t>
            </a:r>
            <a:endParaRPr kumimoji="0" lang="en-US" sz="1050" b="1" i="0" u="none" strike="noStrike" kern="800" cap="none" spc="2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0" y="0"/>
            <a:ext cx="12187238" cy="6856413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tIns="91440" anchor="t" anchorCtr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79412" y="1390650"/>
            <a:ext cx="114300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79412" y="698770"/>
            <a:ext cx="11430000" cy="413899"/>
          </a:xfrm>
          <a:noFill/>
        </p:spPr>
        <p:txBody>
          <a:bodyPr vert="horz" wrap="square" lIns="91440" tIns="45690" rIns="91440" bIns="45690" rtlCol="0">
            <a:spAutoFit/>
          </a:bodyPr>
          <a:lstStyle>
            <a:lvl1pPr marL="0" algn="l" defTabSz="456924" rtl="0" eaLnBrk="1" latinLnBrk="0" hangingPunct="1">
              <a:buNone/>
              <a:defRPr lang="en-US" sz="22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  <p:pic>
        <p:nvPicPr>
          <p:cNvPr id="9" name="Picture 8" descr="CYPRESS LOGO NEW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74145" y="6231340"/>
            <a:ext cx="1476495" cy="45804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7" y="1006475"/>
            <a:ext cx="5405483" cy="522287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4912" y="1006475"/>
            <a:ext cx="5407449" cy="522287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4169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EAM for PPT+Vectors.jp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1815"/>
            <a:ext cx="12188824" cy="6854368"/>
          </a:xfrm>
          <a:prstGeom prst="rect">
            <a:avLst/>
          </a:prstGeom>
        </p:spPr>
      </p:pic>
      <p:sp>
        <p:nvSpPr>
          <p:cNvPr id="1029" name="Rectangle 8"/>
          <p:cNvSpPr>
            <a:spLocks noGrp="1" noChangeArrowheads="1"/>
          </p:cNvSpPr>
          <p:nvPr>
            <p:ph type="title"/>
          </p:nvPr>
        </p:nvSpPr>
        <p:spPr bwMode="black">
          <a:xfrm>
            <a:off x="379412" y="255719"/>
            <a:ext cx="11430000" cy="51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412" y="994975"/>
            <a:ext cx="11430000" cy="519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8" name="Picture 17" descr="CYPRESS LOGO NEW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74145" y="6231504"/>
            <a:ext cx="1476495" cy="45771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6" r:id="rId2"/>
    <p:sldLayoutId id="2147483697" r:id="rId3"/>
    <p:sldLayoutId id="2147483675" r:id="rId4"/>
    <p:sldLayoutId id="2147483665" r:id="rId5"/>
    <p:sldLayoutId id="2147483680" r:id="rId6"/>
    <p:sldLayoutId id="2147483681" r:id="rId7"/>
    <p:sldLayoutId id="2147483695" r:id="rId8"/>
    <p:sldLayoutId id="2147483679" r:id="rId9"/>
    <p:sldLayoutId id="2147483673" r:id="rId10"/>
    <p:sldLayoutId id="2147483698" r:id="rId11"/>
    <p:sldLayoutId id="2147483699" r:id="rId12"/>
    <p:sldLayoutId id="2147483689" r:id="rId13"/>
    <p:sldLayoutId id="2147483693" r:id="rId14"/>
    <p:sldLayoutId id="2147483700" r:id="rId15"/>
    <p:sldLayoutId id="2147483701" r:id="rId16"/>
  </p:sldLayoutIdLst>
  <p:transition>
    <p:fade/>
  </p:transition>
  <p:txStyles>
    <p:titleStyle>
      <a:lvl1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000" b="1" kern="8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2pPr>
      <a:lvl3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3pPr>
      <a:lvl4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4pPr>
      <a:lvl5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5pPr>
      <a:lvl6pPr marL="456924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6pPr>
      <a:lvl7pPr marL="913854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7pPr>
      <a:lvl8pPr marL="1370778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8pPr>
      <a:lvl9pPr marL="1827702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9pPr>
    </p:titleStyle>
    <p:bodyStyle>
      <a:lvl1pPr marL="266700" indent="-266700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b="0" kern="800" baseline="0">
          <a:solidFill>
            <a:schemeClr val="tx1"/>
          </a:solidFill>
          <a:latin typeface="+mn-lt"/>
          <a:ea typeface="+mn-ea"/>
          <a:cs typeface="+mn-cs"/>
        </a:defRPr>
      </a:lvl1pPr>
      <a:lvl2pPr marL="587375" indent="-261938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MS Reference Sans Serif" pitchFamily="34" charset="0"/>
        <a:buChar char="−"/>
        <a:defRPr sz="1900" kern="800" baseline="0">
          <a:solidFill>
            <a:schemeClr val="tx1"/>
          </a:solidFill>
          <a:latin typeface="+mn-lt"/>
        </a:defRPr>
      </a:lvl2pPr>
      <a:lvl3pPr marL="817563" indent="-192088" algn="l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chemeClr val="accent1"/>
        </a:buClr>
        <a:buSzPct val="105000"/>
        <a:buFont typeface="Arial" pitchFamily="34" charset="0"/>
        <a:buChar char="•"/>
        <a:defRPr sz="1800" kern="800" baseline="0">
          <a:solidFill>
            <a:schemeClr val="tx1"/>
          </a:solidFill>
          <a:latin typeface="+mn-lt"/>
        </a:defRPr>
      </a:lvl3pPr>
      <a:lvl4pPr marL="1141413" indent="-273050" algn="l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à"/>
        <a:defRPr sz="1700">
          <a:solidFill>
            <a:schemeClr val="tx1"/>
          </a:solidFill>
          <a:latin typeface="+mn-lt"/>
        </a:defRPr>
      </a:lvl4pPr>
      <a:lvl5pPr marL="1401763" indent="-200025" algn="l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buChar char="−"/>
        <a:defRPr sz="1700">
          <a:solidFill>
            <a:schemeClr val="tx1"/>
          </a:solidFill>
          <a:latin typeface="+mn-lt"/>
        </a:defRPr>
      </a:lvl5pPr>
      <a:lvl6pPr marL="1370778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6pPr>
      <a:lvl7pPr marL="1827702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7pPr>
      <a:lvl8pPr marL="2284627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8pPr>
      <a:lvl9pPr marL="2741556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24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54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2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7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6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4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310" userDrawn="1">
          <p15:clr>
            <a:srgbClr val="F26B43"/>
          </p15:clr>
        </p15:guide>
        <p15:guide id="6" pos="73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com/file/492991/download" TargetMode="External"/><Relationship Id="rId2" Type="http://schemas.openxmlformats.org/officeDocument/2006/relationships/hyperlink" Target="https://www.cypress.com/file/492951/download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ypress.com/file/399201/download" TargetMode="External"/><Relationship Id="rId4" Type="http://schemas.openxmlformats.org/officeDocument/2006/relationships/hyperlink" Target="https://github.com/cypresssemiconductorco/amazon-freerto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ddka@cypress.com" TargetMode="External"/><Relationship Id="rId2" Type="http://schemas.openxmlformats.org/officeDocument/2006/relationships/hyperlink" Target="https://community.cypress.com/welcome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85854" y="2279149"/>
            <a:ext cx="9360152" cy="703734"/>
          </a:xfrm>
        </p:spPr>
        <p:txBody>
          <a:bodyPr/>
          <a:lstStyle/>
          <a:p>
            <a:r>
              <a:rPr lang="en-US" dirty="0"/>
              <a:t>Introduction to Digital Peripherals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5857" y="3017173"/>
            <a:ext cx="9244146" cy="556194"/>
          </a:xfrm>
        </p:spPr>
        <p:txBody>
          <a:bodyPr/>
          <a:lstStyle/>
          <a:p>
            <a:r>
              <a:rPr lang="en-US" dirty="0"/>
              <a:t>Dheeraj Kamath - Applications Engineer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185857" y="3604273"/>
            <a:ext cx="9244146" cy="439559"/>
          </a:xfrm>
        </p:spPr>
        <p:txBody>
          <a:bodyPr/>
          <a:lstStyle/>
          <a:p>
            <a:r>
              <a:rPr lang="en-US" dirty="0"/>
              <a:t>WW 20 17</a:t>
            </a:r>
          </a:p>
        </p:txBody>
      </p:sp>
    </p:spTree>
    <p:extLst>
      <p:ext uri="{BB962C8B-B14F-4D97-AF65-F5344CB8AC3E}">
        <p14:creationId xmlns:p14="http://schemas.microsoft.com/office/powerpoint/2010/main" val="1785990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PSoC6 Digital Peripherals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69BB9C8-DF3B-440D-B1C7-13802C0639FD}"/>
              </a:ext>
            </a:extLst>
          </p:cNvPr>
          <p:cNvSpPr txBox="1">
            <a:spLocks/>
          </p:cNvSpPr>
          <p:nvPr/>
        </p:nvSpPr>
        <p:spPr bwMode="auto">
          <a:xfrm>
            <a:off x="379413" y="1255505"/>
            <a:ext cx="8284296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Programmable Digital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Smart-IO - programmable logic fabric that enables Boolean operations on signals passing through it</a:t>
            </a:r>
          </a:p>
          <a:p>
            <a:r>
              <a:rPr lang="en-US" dirty="0"/>
              <a:t>Fixed-Function Digital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Timer/Counter/PWM Block (TCPWM) – </a:t>
            </a:r>
          </a:p>
          <a:p>
            <a:pPr marL="628650" lvl="3" indent="55563"/>
            <a:r>
              <a:rPr lang="en-US" dirty="0"/>
              <a:t>	Timer-counter with compare</a:t>
            </a:r>
          </a:p>
          <a:p>
            <a:pPr marL="628650" lvl="3" indent="55563"/>
            <a:r>
              <a:rPr lang="en-US" dirty="0"/>
              <a:t>	Timer-counter with capture</a:t>
            </a:r>
          </a:p>
          <a:p>
            <a:pPr marL="628650" lvl="3" indent="55563"/>
            <a:r>
              <a:rPr lang="en-US" dirty="0"/>
              <a:t>	Quadrature decoding</a:t>
            </a:r>
          </a:p>
          <a:p>
            <a:pPr marL="628650" lvl="3" indent="55563"/>
            <a:r>
              <a:rPr lang="en-US" dirty="0"/>
              <a:t>	Pulse width modulation (PWM)</a:t>
            </a:r>
          </a:p>
          <a:p>
            <a:pPr marL="628650" lvl="1" indent="-287338">
              <a:buFont typeface="Wingdings" panose="05000000000000000000" pitchFamily="2" charset="2"/>
              <a:buChar char="ü"/>
            </a:pPr>
            <a:r>
              <a:rPr lang="en-US" dirty="0"/>
              <a:t>Serial Communication Blocks (SCB) – digital block that is configurable as UART, I2C or SPI interfaces</a:t>
            </a:r>
          </a:p>
          <a:p>
            <a:pPr marL="628650" lvl="1" indent="-287338">
              <a:buFont typeface="Wingdings" panose="05000000000000000000" pitchFamily="2" charset="2"/>
              <a:buChar char="ü"/>
            </a:pPr>
            <a:r>
              <a:rPr lang="en-US" dirty="0"/>
              <a:t>USB, QSPI, SD Host Controller </a:t>
            </a:r>
            <a:r>
              <a:rPr lang="en-US" sz="1600" dirty="0">
                <a:solidFill>
                  <a:srgbClr val="FF0000"/>
                </a:solidFill>
              </a:rPr>
              <a:t>(out of scope for this training)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F0FAB-DCF6-4D43-B459-2836D6E67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7" t="28742" r="23824" b="11659"/>
          <a:stretch/>
        </p:blipFill>
        <p:spPr>
          <a:xfrm>
            <a:off x="8903854" y="2643051"/>
            <a:ext cx="2124365" cy="3002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AE363E-4093-4ABA-93CE-5488FE461964}"/>
              </a:ext>
            </a:extLst>
          </p:cNvPr>
          <p:cNvSpPr/>
          <p:nvPr/>
        </p:nvSpPr>
        <p:spPr bwMode="auto">
          <a:xfrm>
            <a:off x="8903855" y="1255505"/>
            <a:ext cx="2032000" cy="514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73152" rIns="91440" bIns="10972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 x Smart-IO Ports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7F43DF-2552-4CED-B19A-8B2FE5137B2B}"/>
              </a:ext>
            </a:extLst>
          </p:cNvPr>
          <p:cNvSpPr/>
          <p:nvPr/>
        </p:nvSpPr>
        <p:spPr bwMode="auto">
          <a:xfrm>
            <a:off x="8903854" y="2002956"/>
            <a:ext cx="2032000" cy="514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73152" rIns="91440" bIns="10972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32 x TCPWM</a:t>
            </a:r>
          </a:p>
        </p:txBody>
      </p:sp>
    </p:spTree>
    <p:extLst>
      <p:ext uri="{BB962C8B-B14F-4D97-AF65-F5344CB8AC3E}">
        <p14:creationId xmlns:p14="http://schemas.microsoft.com/office/powerpoint/2010/main" val="31958245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734441" cy="939183"/>
          </a:xfrm>
        </p:spPr>
        <p:txBody>
          <a:bodyPr/>
          <a:lstStyle/>
          <a:p>
            <a:r>
              <a:rPr lang="en-US" dirty="0"/>
              <a:t>High Speed Input Output Matrix (HSIOM)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69BB9C8-DF3B-440D-B1C7-13802C0639FD}"/>
              </a:ext>
            </a:extLst>
          </p:cNvPr>
          <p:cNvSpPr txBox="1">
            <a:spLocks/>
          </p:cNvSpPr>
          <p:nvPr/>
        </p:nvSpPr>
        <p:spPr bwMode="auto">
          <a:xfrm>
            <a:off x="379411" y="1070778"/>
            <a:ext cx="10724017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Contains multiplexers to connect between the selected peripheral and the pin.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AD536-7179-4555-923D-0C029F835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"/>
          <a:stretch/>
        </p:blipFill>
        <p:spPr>
          <a:xfrm>
            <a:off x="2560560" y="1604511"/>
            <a:ext cx="6553294" cy="48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86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Smart-IO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69BB9C8-DF3B-440D-B1C7-13802C0639FD}"/>
              </a:ext>
            </a:extLst>
          </p:cNvPr>
          <p:cNvSpPr txBox="1">
            <a:spLocks/>
          </p:cNvSpPr>
          <p:nvPr/>
        </p:nvSpPr>
        <p:spPr bwMode="auto">
          <a:xfrm>
            <a:off x="379412" y="1070778"/>
            <a:ext cx="5818188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The Smart I/O block sits between the GPIO pins and the high-speed I/O matrix (HSIOM) and is dedicated to a single port.</a:t>
            </a:r>
          </a:p>
          <a:p>
            <a:r>
              <a:rPr lang="en-US" dirty="0"/>
              <a:t>Smart I/O supports: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Deep Sleep operation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Boolean operations without CPU intervention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Asynchronous or synchronous (clocked) operation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dirty="0"/>
              <a:t>Three selectable input sources </a:t>
            </a:r>
          </a:p>
          <a:p>
            <a:pPr marL="573088" lvl="1" indent="-231775">
              <a:buFont typeface="Wingdings" panose="05000000000000000000" pitchFamily="2" charset="2"/>
              <a:buChar char="ü"/>
            </a:pPr>
            <a:r>
              <a:rPr lang="en-US" dirty="0"/>
              <a:t>another LUT</a:t>
            </a:r>
          </a:p>
          <a:p>
            <a:pPr marL="573088" lvl="1" indent="-231775">
              <a:buFont typeface="Wingdings" panose="05000000000000000000" pitchFamily="2" charset="2"/>
              <a:buChar char="ü"/>
            </a:pPr>
            <a:r>
              <a:rPr lang="en-US" dirty="0"/>
              <a:t>an internal resource</a:t>
            </a:r>
          </a:p>
          <a:p>
            <a:pPr marL="573088" lvl="1" indent="-231775">
              <a:buFont typeface="Wingdings" panose="05000000000000000000" pitchFamily="2" charset="2"/>
              <a:buChar char="ü"/>
            </a:pPr>
            <a:r>
              <a:rPr lang="en-US" dirty="0"/>
              <a:t>an external signal from a GPIO pin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A5DE5-2A29-4782-BB2F-0BBB4BBD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44288"/>
            <a:ext cx="5715001" cy="21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46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Smart-IO Configurator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3D8E5-6C08-4ECF-98BA-055907BF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0" y="839463"/>
            <a:ext cx="10252365" cy="54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017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Lookup Table (LUT)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621A8-2E29-4301-B0CD-DC014BD10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5" y="990540"/>
            <a:ext cx="9755909" cy="51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24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62987" cy="939183"/>
          </a:xfrm>
        </p:spPr>
        <p:txBody>
          <a:bodyPr/>
          <a:lstStyle/>
          <a:p>
            <a:r>
              <a:rPr lang="en-US" dirty="0"/>
              <a:t>Using Smart-IO in your Application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F654E5-40BE-4D2A-92AA-734CE9C0A8AB}"/>
              </a:ext>
            </a:extLst>
          </p:cNvPr>
          <p:cNvSpPr txBox="1">
            <a:spLocks/>
          </p:cNvSpPr>
          <p:nvPr/>
        </p:nvSpPr>
        <p:spPr bwMode="auto">
          <a:xfrm>
            <a:off x="379412" y="1107723"/>
            <a:ext cx="11618623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/>
              <a:t>Steps:</a:t>
            </a:r>
          </a:p>
          <a:p>
            <a:r>
              <a:rPr lang="en-US" dirty="0"/>
              <a:t>Go to </a:t>
            </a:r>
            <a:r>
              <a:rPr lang="en-US" dirty="0" err="1"/>
              <a:t>design.modus</a:t>
            </a:r>
            <a:r>
              <a:rPr lang="en-US" dirty="0"/>
              <a:t> file and enable Smart-IO. Use the Smart-IO configurator to define the inputs, the outputs and the logical operations to be performed.</a:t>
            </a:r>
          </a:p>
          <a:p>
            <a:r>
              <a:rPr lang="en-US" dirty="0"/>
              <a:t>Make use of these APIs (basic) to start the Smart-IO block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Cy_SmartIO_Init(SMARTIO_HW, &amp;SMARTIO_config);  - Initializes the SMART-IO Block</a:t>
            </a:r>
          </a:p>
          <a:p>
            <a:pPr marL="0" indent="0">
              <a:buNone/>
            </a:pPr>
            <a:r>
              <a:rPr lang="sv-S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Cy_SmartIO_Enable(SMARTIO_HW);                 - Enables it</a:t>
            </a:r>
          </a:p>
          <a:p>
            <a:pPr marL="0" indent="0"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v-SE" sz="1800" dirty="0">
                <a:cs typeface="Courier New" panose="02070309020205020404" pitchFamily="49" charset="0"/>
              </a:rPr>
              <a:t>Refer to the code example ”</a:t>
            </a:r>
            <a:r>
              <a:rPr lang="sv-SE" sz="1800" i="1" dirty="0">
                <a:cs typeface="Courier New" panose="02070309020205020404" pitchFamily="49" charset="0"/>
              </a:rPr>
              <a:t>Ramping LED using Smart-IO</a:t>
            </a:r>
            <a:r>
              <a:rPr lang="sv-SE" sz="1800" dirty="0">
                <a:cs typeface="Courier New" panose="02070309020205020404" pitchFamily="49" charset="0"/>
              </a:rPr>
              <a:t>” for more information.</a:t>
            </a:r>
          </a:p>
          <a:p>
            <a:pPr marL="0" indent="0">
              <a:buNone/>
            </a:pPr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Note: </a:t>
            </a:r>
            <a:r>
              <a:rPr lang="en-US" sz="1800" dirty="0"/>
              <a:t>No HAL yet, support only through PDL.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34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Smart-IO Configurator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1070778"/>
            <a:ext cx="11517024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1:  </a:t>
            </a:r>
          </a:p>
          <a:p>
            <a:pPr marL="0" indent="0">
              <a:buNone/>
            </a:pPr>
            <a:r>
              <a:rPr lang="en-US" sz="1600" dirty="0"/>
              <a:t>Configure a PWM to generate a frequency of 1Hz with 50% duty cycle. Route this signal to pin 9[0] using the Smart-IO Block. In firmware read the output on pin 9[0] and write to LED9 (P13_7) and observe the LED blinking every second.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Exercise 2:  </a:t>
            </a:r>
          </a:p>
          <a:p>
            <a:pPr marL="0" indent="0">
              <a:buNone/>
            </a:pPr>
            <a:r>
              <a:rPr lang="en-US" sz="1600" dirty="0"/>
              <a:t>Create a LUT such that it functions as a 8-bit counter. Route the three output signals of the LUT to the RGB LEDs and observe the colors as shown in the below table.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98534F-A3AC-499D-AA9F-AB34A5F4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09823"/>
              </p:ext>
            </p:extLst>
          </p:nvPr>
        </p:nvGraphicFramePr>
        <p:xfrm>
          <a:off x="479709" y="3634189"/>
          <a:ext cx="6199484" cy="254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871">
                  <a:extLst>
                    <a:ext uri="{9D8B030D-6E8A-4147-A177-3AD203B41FA5}">
                      <a16:colId xmlns:a16="http://schemas.microsoft.com/office/drawing/2014/main" val="296303265"/>
                    </a:ext>
                  </a:extLst>
                </a:gridCol>
                <a:gridCol w="1549871">
                  <a:extLst>
                    <a:ext uri="{9D8B030D-6E8A-4147-A177-3AD203B41FA5}">
                      <a16:colId xmlns:a16="http://schemas.microsoft.com/office/drawing/2014/main" val="327011316"/>
                    </a:ext>
                  </a:extLst>
                </a:gridCol>
                <a:gridCol w="1549871">
                  <a:extLst>
                    <a:ext uri="{9D8B030D-6E8A-4147-A177-3AD203B41FA5}">
                      <a16:colId xmlns:a16="http://schemas.microsoft.com/office/drawing/2014/main" val="2540445338"/>
                    </a:ext>
                  </a:extLst>
                </a:gridCol>
                <a:gridCol w="1549871">
                  <a:extLst>
                    <a:ext uri="{9D8B030D-6E8A-4147-A177-3AD203B41FA5}">
                      <a16:colId xmlns:a16="http://schemas.microsoft.com/office/drawing/2014/main" val="3617931362"/>
                    </a:ext>
                  </a:extLst>
                </a:gridCol>
              </a:tblGrid>
              <a:tr h="279050">
                <a:tc>
                  <a:txBody>
                    <a:bodyPr/>
                    <a:lstStyle/>
                    <a:p>
                      <a:r>
                        <a:rPr lang="en-US" sz="1400" dirty="0"/>
                        <a:t>LUT3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LUT2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Color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2580783094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OFF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4026497062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1687235332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1987067141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3267122045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2807344190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2082385261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INDIGO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1752575170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3506727748"/>
                  </a:ext>
                </a:extLst>
              </a:tr>
            </a:tbl>
          </a:graphicData>
        </a:graphic>
      </p:graphicFrame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93A135A-6B62-472E-849D-8B3085648C53}"/>
              </a:ext>
            </a:extLst>
          </p:cNvPr>
          <p:cNvSpPr txBox="1">
            <a:spLocks/>
          </p:cNvSpPr>
          <p:nvPr/>
        </p:nvSpPr>
        <p:spPr bwMode="auto">
          <a:xfrm>
            <a:off x="7647708" y="5043957"/>
            <a:ext cx="4061407" cy="181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Refer mtb_02_ex01_smartio_rgb project which implements the solution to both the exercises.</a:t>
            </a:r>
          </a:p>
        </p:txBody>
      </p:sp>
    </p:spTree>
    <p:extLst>
      <p:ext uri="{BB962C8B-B14F-4D97-AF65-F5344CB8AC3E}">
        <p14:creationId xmlns:p14="http://schemas.microsoft.com/office/powerpoint/2010/main" val="39828787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Smart-IO Configurator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1070778"/>
            <a:ext cx="11517024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2 LUT Logic Explained: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98534F-A3AC-499D-AA9F-AB34A5F4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74350"/>
              </p:ext>
            </p:extLst>
          </p:nvPr>
        </p:nvGraphicFramePr>
        <p:xfrm>
          <a:off x="397884" y="2006356"/>
          <a:ext cx="6199488" cy="283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248">
                  <a:extLst>
                    <a:ext uri="{9D8B030D-6E8A-4147-A177-3AD203B41FA5}">
                      <a16:colId xmlns:a16="http://schemas.microsoft.com/office/drawing/2014/main" val="296303265"/>
                    </a:ext>
                  </a:extLst>
                </a:gridCol>
                <a:gridCol w="1033248">
                  <a:extLst>
                    <a:ext uri="{9D8B030D-6E8A-4147-A177-3AD203B41FA5}">
                      <a16:colId xmlns:a16="http://schemas.microsoft.com/office/drawing/2014/main" val="327011316"/>
                    </a:ext>
                  </a:extLst>
                </a:gridCol>
                <a:gridCol w="1033248">
                  <a:extLst>
                    <a:ext uri="{9D8B030D-6E8A-4147-A177-3AD203B41FA5}">
                      <a16:colId xmlns:a16="http://schemas.microsoft.com/office/drawing/2014/main" val="2540445338"/>
                    </a:ext>
                  </a:extLst>
                </a:gridCol>
                <a:gridCol w="1033248">
                  <a:extLst>
                    <a:ext uri="{9D8B030D-6E8A-4147-A177-3AD203B41FA5}">
                      <a16:colId xmlns:a16="http://schemas.microsoft.com/office/drawing/2014/main" val="3617931362"/>
                    </a:ext>
                  </a:extLst>
                </a:gridCol>
                <a:gridCol w="1033248">
                  <a:extLst>
                    <a:ext uri="{9D8B030D-6E8A-4147-A177-3AD203B41FA5}">
                      <a16:colId xmlns:a16="http://schemas.microsoft.com/office/drawing/2014/main" val="1641642772"/>
                    </a:ext>
                  </a:extLst>
                </a:gridCol>
                <a:gridCol w="1033248">
                  <a:extLst>
                    <a:ext uri="{9D8B030D-6E8A-4147-A177-3AD203B41FA5}">
                      <a16:colId xmlns:a16="http://schemas.microsoft.com/office/drawing/2014/main" val="1662781796"/>
                    </a:ext>
                  </a:extLst>
                </a:gridCol>
              </a:tblGrid>
              <a:tr h="27905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Present State</a:t>
                      </a:r>
                    </a:p>
                  </a:txBody>
                  <a:tcPr marL="69762" marR="69762" marT="34881" marB="34881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762" marR="69762" marT="34881" marB="34881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762" marR="69762" marT="34881" marB="3488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Next State</a:t>
                      </a:r>
                    </a:p>
                  </a:txBody>
                  <a:tcPr marL="69762" marR="69762" marT="34881" marB="34881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762" marR="69762" marT="34881" marB="34881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46100856"/>
                  </a:ext>
                </a:extLst>
              </a:tr>
              <a:tr h="279050">
                <a:tc>
                  <a:txBody>
                    <a:bodyPr/>
                    <a:lstStyle/>
                    <a:p>
                      <a:r>
                        <a:rPr lang="en-US" sz="1400" dirty="0"/>
                        <a:t>LUT4</a:t>
                      </a:r>
                    </a:p>
                  </a:txBody>
                  <a:tcPr marL="69762" marR="69762" marT="34881" marB="34881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LUT2</a:t>
                      </a:r>
                    </a:p>
                  </a:txBody>
                  <a:tcPr marL="69762" marR="69762" marT="34881" marB="34881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LUT1</a:t>
                      </a:r>
                    </a:p>
                  </a:txBody>
                  <a:tcPr marL="69762" marR="69762" marT="34881" marB="34881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LUT4</a:t>
                      </a:r>
                    </a:p>
                  </a:txBody>
                  <a:tcPr marL="69762" marR="69762" marT="34881" marB="34881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LUT2</a:t>
                      </a:r>
                    </a:p>
                  </a:txBody>
                  <a:tcPr marL="69762" marR="69762" marT="34881" marB="34881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LUT1</a:t>
                      </a:r>
                    </a:p>
                  </a:txBody>
                  <a:tcPr marL="69762" marR="69762" marT="34881" marB="34881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83094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4026497062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1687235332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1987067141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3267122045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2807344190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2082385261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1752575170"/>
                  </a:ext>
                </a:extLst>
              </a:tr>
              <a:tr h="282925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9762" marR="69762" marT="34881" marB="34881"/>
                </a:tc>
                <a:extLst>
                  <a:ext uri="{0D108BD9-81ED-4DB2-BD59-A6C34878D82A}">
                    <a16:rowId xmlns:a16="http://schemas.microsoft.com/office/drawing/2014/main" val="3506727748"/>
                  </a:ext>
                </a:extLst>
              </a:tr>
            </a:tbl>
          </a:graphicData>
        </a:graphic>
      </p:graphicFrame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93A135A-6B62-472E-849D-8B3085648C53}"/>
              </a:ext>
            </a:extLst>
          </p:cNvPr>
          <p:cNvSpPr txBox="1">
            <a:spLocks/>
          </p:cNvSpPr>
          <p:nvPr/>
        </p:nvSpPr>
        <p:spPr bwMode="auto">
          <a:xfrm>
            <a:off x="7386451" y="2361047"/>
            <a:ext cx="4061407" cy="181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Refer mtb_02_ex01_smartio_rgb project which implements the solution to both the exercises.</a:t>
            </a:r>
          </a:p>
        </p:txBody>
      </p:sp>
    </p:spTree>
    <p:extLst>
      <p:ext uri="{BB962C8B-B14F-4D97-AF65-F5344CB8AC3E}">
        <p14:creationId xmlns:p14="http://schemas.microsoft.com/office/powerpoint/2010/main" val="36996794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</a:t>
            </a:r>
            <a:r>
              <a:rPr lang="en-US" dirty="0"/>
              <a:t>imer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ounter </a:t>
            </a:r>
            <a:r>
              <a:rPr lang="en-US" dirty="0">
                <a:solidFill>
                  <a:schemeClr val="accent6"/>
                </a:solidFill>
              </a:rPr>
              <a:t>P</a:t>
            </a:r>
            <a:r>
              <a:rPr lang="en-US" dirty="0"/>
              <a:t>ulse </a:t>
            </a:r>
            <a:r>
              <a:rPr lang="en-US" dirty="0">
                <a:solidFill>
                  <a:schemeClr val="accent6"/>
                </a:solidFill>
              </a:rPr>
              <a:t>W</a:t>
            </a:r>
            <a:r>
              <a:rPr lang="en-US" dirty="0"/>
              <a:t>idth </a:t>
            </a:r>
            <a:r>
              <a:rPr lang="en-US" dirty="0">
                <a:solidFill>
                  <a:schemeClr val="accent6"/>
                </a:solidFill>
              </a:rPr>
              <a:t>M</a:t>
            </a:r>
            <a:r>
              <a:rPr lang="en-US" dirty="0"/>
              <a:t>odulation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69BB9C8-DF3B-440D-B1C7-13802C0639FD}"/>
              </a:ext>
            </a:extLst>
          </p:cNvPr>
          <p:cNvSpPr txBox="1">
            <a:spLocks/>
          </p:cNvSpPr>
          <p:nvPr/>
        </p:nvSpPr>
        <p:spPr bwMode="auto">
          <a:xfrm>
            <a:off x="379413" y="1135432"/>
            <a:ext cx="5070042" cy="375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Multi-functional, configurable digital block containing 32 counters. Each can be 16 or 32-bit wide.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Modes:</a:t>
            </a:r>
          </a:p>
          <a:p>
            <a:pPr marL="574676" lvl="2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1900" dirty="0">
                <a:solidFill>
                  <a:srgbClr val="000000"/>
                </a:solidFill>
              </a:rPr>
              <a:t>Counter – counts events, for e.g., number of pulse edges</a:t>
            </a:r>
          </a:p>
          <a:p>
            <a:pPr marL="574676" lvl="2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1900" dirty="0">
                <a:solidFill>
                  <a:srgbClr val="000000"/>
                </a:solidFill>
              </a:rPr>
              <a:t>Timer – sets up a counter to generate time intervals</a:t>
            </a:r>
          </a:p>
          <a:p>
            <a:pPr marL="574676" lvl="2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1900" dirty="0"/>
              <a:t>PWM – Generates pulses based on the duty cycle, period and compare values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Up, Down, and Up/Down counting modes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Clock </a:t>
            </a:r>
            <a:r>
              <a:rPr lang="en-US" sz="2000" dirty="0" err="1"/>
              <a:t>prescaling</a:t>
            </a:r>
            <a:r>
              <a:rPr lang="en-US" sz="2000" dirty="0"/>
              <a:t> (division by 1, 2, 4, ... 64, 128)</a:t>
            </a:r>
            <a:endParaRPr lang="en-US" altLang="en-US" sz="2000" dirty="0"/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endParaRPr lang="en-US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7CCCD-CD34-419A-BF80-5A436876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673" y="915492"/>
            <a:ext cx="4518170" cy="55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047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</a:t>
            </a:r>
            <a:r>
              <a:rPr lang="en-US" dirty="0"/>
              <a:t>imer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ounter </a:t>
            </a:r>
            <a:r>
              <a:rPr lang="en-US" dirty="0">
                <a:solidFill>
                  <a:schemeClr val="accent6"/>
                </a:solidFill>
              </a:rPr>
              <a:t>P</a:t>
            </a:r>
            <a:r>
              <a:rPr lang="en-US" dirty="0"/>
              <a:t>ulse </a:t>
            </a:r>
            <a:r>
              <a:rPr lang="en-US" dirty="0">
                <a:solidFill>
                  <a:schemeClr val="accent6"/>
                </a:solidFill>
              </a:rPr>
              <a:t>W</a:t>
            </a:r>
            <a:r>
              <a:rPr lang="en-US" dirty="0"/>
              <a:t>idth </a:t>
            </a:r>
            <a:r>
              <a:rPr lang="en-US" dirty="0">
                <a:solidFill>
                  <a:schemeClr val="accent6"/>
                </a:solidFill>
              </a:rPr>
              <a:t>M</a:t>
            </a:r>
            <a:r>
              <a:rPr lang="en-US" dirty="0"/>
              <a:t>odulation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937714"/>
            <a:ext cx="5882843" cy="550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r>
              <a:rPr lang="en-US" sz="1600" b="1" dirty="0"/>
              <a:t>Provides two interfaces:</a:t>
            </a:r>
          </a:p>
          <a:p>
            <a:pPr marL="344488" lvl="1" indent="-342900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I/O signal interface: </a:t>
            </a:r>
          </a:p>
          <a:p>
            <a:pPr marL="574676" lvl="2" indent="-342900" eaLnBrk="1" hangingPunct="1">
              <a:buFont typeface="Wingdings" panose="05000000000000000000" pitchFamily="2" charset="2"/>
              <a:buChar char="v"/>
              <a:defRPr/>
            </a:pPr>
            <a:r>
              <a:rPr lang="en-US" sz="1400" dirty="0"/>
              <a:t>Consists of input triggers: 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Reload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Start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Stop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Count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Capture</a:t>
            </a:r>
          </a:p>
          <a:p>
            <a:pPr marL="574676" lvl="2" indent="-342900" eaLnBrk="1" hangingPunct="1">
              <a:buFont typeface="Wingdings" panose="05000000000000000000" pitchFamily="2" charset="2"/>
              <a:buChar char="v"/>
              <a:defRPr/>
            </a:pPr>
            <a:r>
              <a:rPr lang="en-US" sz="1400" dirty="0"/>
              <a:t>Output signals: 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 err="1"/>
              <a:t>pwm</a:t>
            </a:r>
            <a:endParaRPr lang="en-US" sz="1400" dirty="0"/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 err="1"/>
              <a:t>pwm_n</a:t>
            </a:r>
            <a:endParaRPr lang="en-US" sz="1400" dirty="0"/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overflow (OV)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underflow (UN)</a:t>
            </a:r>
          </a:p>
          <a:p>
            <a:pPr marL="898526" lvl="3" indent="-342900" eaLnBrk="1" hangingPunct="1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capture/compare (CC)). </a:t>
            </a:r>
          </a:p>
          <a:p>
            <a:pPr marL="344488" lvl="1" indent="-342900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Interrupts: Provides interrupt request signals from each counter, based on TC or CC conditions</a:t>
            </a:r>
            <a:endParaRPr lang="en-US" alt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6B6D5-F395-49D7-B22D-CA6E389D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5" y="1443327"/>
            <a:ext cx="7718425" cy="36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04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11" y="536580"/>
            <a:ext cx="11430000" cy="514451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5A77955-7ECE-4360-8F88-B4E6CE2D5876}"/>
              </a:ext>
            </a:extLst>
          </p:cNvPr>
          <p:cNvSpPr txBox="1">
            <a:spLocks/>
          </p:cNvSpPr>
          <p:nvPr/>
        </p:nvSpPr>
        <p:spPr bwMode="auto">
          <a:xfrm>
            <a:off x="421611" y="1345642"/>
            <a:ext cx="8759334" cy="420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288"/>
              </a:spcBef>
              <a:buClr>
                <a:srgbClr val="025BBC"/>
              </a:buClr>
            </a:pPr>
            <a:r>
              <a:rPr lang="en-US" altLang="zh-CN" sz="2000" dirty="0">
                <a:ea typeface="SimSun" panose="02010600030101010101" pitchFamily="2" charset="-122"/>
              </a:rPr>
              <a:t>By the end of this training, you will</a:t>
            </a:r>
          </a:p>
          <a:p>
            <a:pPr eaLnBrk="1" hangingPunct="1">
              <a:lnSpc>
                <a:spcPct val="150000"/>
              </a:lnSpc>
              <a:spcBef>
                <a:spcPts val="288"/>
              </a:spcBef>
              <a:buClr>
                <a:srgbClr val="025BBC"/>
              </a:buClr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SimSun" panose="02010600030101010101" pitchFamily="2" charset="-122"/>
              </a:rPr>
              <a:t>Learn the digital peripherals available in Cypress’ PSoC 6</a:t>
            </a:r>
          </a:p>
          <a:p>
            <a:pPr eaLnBrk="1" hangingPunct="1">
              <a:lnSpc>
                <a:spcPct val="150000"/>
              </a:lnSpc>
              <a:spcBef>
                <a:spcPts val="288"/>
              </a:spcBef>
              <a:buClr>
                <a:srgbClr val="025BBC"/>
              </a:buClr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SimSun" panose="02010600030101010101" pitchFamily="2" charset="-122"/>
              </a:rPr>
              <a:t>Understand their basic functions</a:t>
            </a:r>
          </a:p>
          <a:p>
            <a:pPr eaLnBrk="1" hangingPunct="1">
              <a:lnSpc>
                <a:spcPct val="150000"/>
              </a:lnSpc>
              <a:spcBef>
                <a:spcPts val="288"/>
              </a:spcBef>
              <a:buClr>
                <a:srgbClr val="025BBC"/>
              </a:buClr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SimSun" panose="02010600030101010101" pitchFamily="2" charset="-122"/>
              </a:rPr>
              <a:t>Learn how to use them in an application using ModusToolbox</a:t>
            </a:r>
          </a:p>
          <a:p>
            <a:pPr eaLnBrk="1" hangingPunct="1">
              <a:lnSpc>
                <a:spcPct val="150000"/>
              </a:lnSpc>
              <a:spcBef>
                <a:spcPts val="288"/>
              </a:spcBef>
              <a:buClr>
                <a:srgbClr val="025BBC"/>
              </a:buClr>
              <a:buFont typeface="Wingdings" panose="05000000000000000000" pitchFamily="2" charset="2"/>
              <a:buChar char="ü"/>
            </a:pPr>
            <a:endParaRPr lang="en-US" altLang="zh-CN" sz="1800" dirty="0">
              <a:ea typeface="SimSun" panose="02010600030101010101" pitchFamily="2" charset="-122"/>
            </a:endParaRPr>
          </a:p>
          <a:p>
            <a:pPr marL="0" indent="0" eaLnBrk="1" hangingPunct="1">
              <a:spcBef>
                <a:spcPts val="288"/>
              </a:spcBef>
              <a:buClr>
                <a:srgbClr val="025BBC"/>
              </a:buClr>
              <a:buNone/>
            </a:pPr>
            <a:r>
              <a:rPr lang="en-US" altLang="zh-CN" sz="1800" b="1" dirty="0">
                <a:ea typeface="SimSun" panose="02010600030101010101" pitchFamily="2" charset="-122"/>
              </a:rPr>
              <a:t>Hardware:</a:t>
            </a:r>
          </a:p>
          <a:p>
            <a:pPr marL="0" indent="0" eaLnBrk="1" hangingPunct="1">
              <a:spcBef>
                <a:spcPts val="288"/>
              </a:spcBef>
              <a:buClr>
                <a:srgbClr val="025BBC"/>
              </a:buClr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PSoC6 BLE Pioneer Kit</a:t>
            </a:r>
          </a:p>
          <a:p>
            <a:pPr marL="0" indent="0" eaLnBrk="1" hangingPunct="1">
              <a:spcBef>
                <a:spcPts val="288"/>
              </a:spcBef>
              <a:buClr>
                <a:srgbClr val="025BBC"/>
              </a:buClr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PSoC6 WIFI-BT Pioneer Kit</a:t>
            </a:r>
          </a:p>
          <a:p>
            <a:pPr marL="0" indent="0" eaLnBrk="1" hangingPunct="1">
              <a:spcBef>
                <a:spcPts val="288"/>
              </a:spcBef>
              <a:buClr>
                <a:srgbClr val="025BBC"/>
              </a:buClr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CY8CPROTO-062-4343W PSoC6 Prototyping Kit</a:t>
            </a:r>
          </a:p>
          <a:p>
            <a:pPr marL="0" indent="0" eaLnBrk="1" hangingPunct="1">
              <a:lnSpc>
                <a:spcPct val="150000"/>
              </a:lnSpc>
              <a:spcBef>
                <a:spcPts val="288"/>
              </a:spcBef>
              <a:buClr>
                <a:srgbClr val="025BBC"/>
              </a:buClr>
              <a:buNone/>
            </a:pPr>
            <a:endParaRPr lang="en-US" altLang="zh-CN" sz="1800" dirty="0">
              <a:ea typeface="SimSun" panose="02010600030101010101" pitchFamily="2" charset="-122"/>
            </a:endParaRPr>
          </a:p>
          <a:p>
            <a:pPr marL="0" indent="0" eaLnBrk="1" hangingPunct="1">
              <a:spcBef>
                <a:spcPts val="288"/>
              </a:spcBef>
              <a:buClr>
                <a:srgbClr val="025BBC"/>
              </a:buClr>
              <a:buNone/>
            </a:pPr>
            <a:r>
              <a:rPr lang="en-US" altLang="zh-CN" sz="1800" b="1" dirty="0">
                <a:ea typeface="SimSun" panose="02010600030101010101" pitchFamily="2" charset="-122"/>
              </a:rPr>
              <a:t>Software:</a:t>
            </a:r>
          </a:p>
          <a:p>
            <a:pPr marL="0" indent="0" eaLnBrk="1" hangingPunct="1">
              <a:spcBef>
                <a:spcPts val="288"/>
              </a:spcBef>
              <a:buClr>
                <a:srgbClr val="025BBC"/>
              </a:buClr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ModusToolbox 2.1</a:t>
            </a:r>
          </a:p>
        </p:txBody>
      </p:sp>
    </p:spTree>
    <p:extLst>
      <p:ext uri="{BB962C8B-B14F-4D97-AF65-F5344CB8AC3E}">
        <p14:creationId xmlns:p14="http://schemas.microsoft.com/office/powerpoint/2010/main" val="434038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Counter Functionality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5C19F-A328-4802-9A17-24607BBA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89" y="1136073"/>
            <a:ext cx="9466714" cy="153791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5D1BB3B-AC2F-47EA-9B04-E1F6570ECC12}"/>
              </a:ext>
            </a:extLst>
          </p:cNvPr>
          <p:cNvSpPr txBox="1">
            <a:spLocks/>
          </p:cNvSpPr>
          <p:nvPr/>
        </p:nvSpPr>
        <p:spPr bwMode="black">
          <a:xfrm>
            <a:off x="379412" y="2885102"/>
            <a:ext cx="8653751" cy="372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2000" dirty="0"/>
              <a:t>Configurable Modes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5902D5-6ECD-4C51-87D5-F47E3E799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58"/>
          <a:stretch/>
        </p:blipFill>
        <p:spPr>
          <a:xfrm>
            <a:off x="379412" y="3424230"/>
            <a:ext cx="11240678" cy="26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319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Understanding HAL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69BB9C8-DF3B-440D-B1C7-13802C0639FD}"/>
              </a:ext>
            </a:extLst>
          </p:cNvPr>
          <p:cNvSpPr txBox="1">
            <a:spLocks/>
          </p:cNvSpPr>
          <p:nvPr/>
        </p:nvSpPr>
        <p:spPr bwMode="auto">
          <a:xfrm>
            <a:off x="379413" y="1135432"/>
            <a:ext cx="11129096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It is a generic interface that can be used across multiple product families</a:t>
            </a:r>
          </a:p>
          <a:p>
            <a:r>
              <a:rPr lang="en-US" dirty="0"/>
              <a:t>The focus is on ease-of-use and portability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API Structure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function – Allocates a block, configures it and enables it.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_free </a:t>
            </a:r>
            <a:r>
              <a:rPr lang="en-US" dirty="0"/>
              <a:t>function – Disables a block, releases resources</a:t>
            </a:r>
          </a:p>
          <a:p>
            <a:r>
              <a:rPr lang="en-US" dirty="0"/>
              <a:t>Other functions – provide block specific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1284145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Timer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6B48037-0215-4C85-9260-99D5262E7180}"/>
              </a:ext>
            </a:extLst>
          </p:cNvPr>
          <p:cNvSpPr txBox="1">
            <a:spLocks/>
          </p:cNvSpPr>
          <p:nvPr/>
        </p:nvSpPr>
        <p:spPr bwMode="auto">
          <a:xfrm>
            <a:off x="379413" y="1135432"/>
            <a:ext cx="11129096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Increments/decrements a counter between 0 and the value stored in the PERIOD register.</a:t>
            </a:r>
          </a:p>
          <a:p>
            <a:r>
              <a:rPr lang="en-US" dirty="0"/>
              <a:t>Used for: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Timing a specific delay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Counting the occurrence of a specific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CC8F4-39D9-4319-8EC2-462295F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88" y="3341166"/>
            <a:ext cx="8814340" cy="28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92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62987" cy="514451"/>
          </a:xfrm>
        </p:spPr>
        <p:txBody>
          <a:bodyPr/>
          <a:lstStyle/>
          <a:p>
            <a:r>
              <a:rPr lang="en-US" dirty="0"/>
              <a:t>Using Timer in your Application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F654E5-40BE-4D2A-92AA-734CE9C0A8AB}"/>
              </a:ext>
            </a:extLst>
          </p:cNvPr>
          <p:cNvSpPr txBox="1">
            <a:spLocks/>
          </p:cNvSpPr>
          <p:nvPr/>
        </p:nvSpPr>
        <p:spPr bwMode="auto">
          <a:xfrm>
            <a:off x="379412" y="1107723"/>
            <a:ext cx="11618623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/>
              <a:t>Steps: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Using HAL APIs: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First configure the timer parameters using </a:t>
            </a:r>
            <a:r>
              <a:rPr lang="en-US" sz="1800" dirty="0" err="1">
                <a:latin typeface="+mj-lt"/>
                <a:cs typeface="Courier New" panose="02070309020205020404" pitchFamily="49" charset="0"/>
              </a:rPr>
              <a:t>cyhal_timer_cfg_t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and then initialize and enable it as shown:</a:t>
            </a:r>
          </a:p>
          <a:p>
            <a:pPr marL="0" indent="0">
              <a:buNone/>
            </a:pPr>
            <a:r>
              <a:rPr lang="da-DK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const cyhal_timer_cfg_t led_blink_timer_cfg =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compare_value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0,                 </a:t>
            </a:r>
            <a:r>
              <a:rPr lang="en-US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Timer compare value, not used */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.period = LED_BLINK_TIMER_PERIOD,   </a:t>
            </a:r>
            <a:r>
              <a:rPr lang="en-US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Defines the timer period */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.direction = </a:t>
            </a:r>
            <a:r>
              <a:rPr lang="en-US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CYHAL_TIMER_DIR_UP,    </a:t>
            </a:r>
            <a:r>
              <a:rPr lang="en-US" sz="105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Timer counts up */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is_compare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               </a:t>
            </a:r>
            <a:r>
              <a:rPr lang="en-US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Don't use compare mode */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is_continuous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             </a:t>
            </a:r>
            <a:r>
              <a:rPr lang="en-US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Run timer indefinitely */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.value = 0                          </a:t>
            </a:r>
            <a:r>
              <a:rPr lang="en-US" sz="105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Initial value of counter */</a:t>
            </a:r>
          </a:p>
          <a:p>
            <a:pPr marL="0" indent="0">
              <a:buNone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r>
              <a:rPr lang="da-DK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cyhal_timer_init(&amp;led_blink_timer, NC, NULL);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cyhal_timer_configure(&amp;led_blink_timer, &amp;led_blink_timer_cfg);</a:t>
            </a:r>
          </a:p>
          <a:p>
            <a:pPr marL="0" indent="0">
              <a:buNone/>
            </a:pP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cyhal_timer_set_frequency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led_blink_timer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 LED_BLINK_TIMER_CLOCK_HZ);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633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62987" cy="514451"/>
          </a:xfrm>
        </p:spPr>
        <p:txBody>
          <a:bodyPr/>
          <a:lstStyle/>
          <a:p>
            <a:r>
              <a:rPr lang="en-US" dirty="0"/>
              <a:t>Using Timer in your Application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F654E5-40BE-4D2A-92AA-734CE9C0A8AB}"/>
              </a:ext>
            </a:extLst>
          </p:cNvPr>
          <p:cNvSpPr txBox="1">
            <a:spLocks/>
          </p:cNvSpPr>
          <p:nvPr/>
        </p:nvSpPr>
        <p:spPr bwMode="auto">
          <a:xfrm>
            <a:off x="379412" y="1107723"/>
            <a:ext cx="11618623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Additionally you can register the callback functions to be triggered when a specific event occurs using the following APIs: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Assign the ISR to execute on timer interrupt */</a:t>
            </a:r>
          </a:p>
          <a:p>
            <a:pPr marL="0" indent="0">
              <a:buNone/>
            </a:pP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cyhal_timer_register_callback(&amp;led_blink_timer, isr_timer, NULL);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Set the event on which timer interrupt occurs and enable it */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cyhal_timer_enable_event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led_blink_timer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CYHAL_TIMER_IRQ_TERMINAL_COUNT,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7, true);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Then you can go ahead and start the timer!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Start the timer with the configured settings */</a:t>
            </a:r>
          </a:p>
          <a:p>
            <a:pPr marL="0" indent="0">
              <a:buNone/>
            </a:pP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cyhal_timer_start(&amp;led_blink_timer);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804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62987" cy="514451"/>
          </a:xfrm>
        </p:spPr>
        <p:txBody>
          <a:bodyPr/>
          <a:lstStyle/>
          <a:p>
            <a:r>
              <a:rPr lang="en-US" dirty="0"/>
              <a:t>Using Timer in your Application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F654E5-40BE-4D2A-92AA-734CE9C0A8AB}"/>
              </a:ext>
            </a:extLst>
          </p:cNvPr>
          <p:cNvSpPr txBox="1">
            <a:spLocks/>
          </p:cNvSpPr>
          <p:nvPr/>
        </p:nvSpPr>
        <p:spPr bwMode="auto">
          <a:xfrm>
            <a:off x="379412" y="1107723"/>
            <a:ext cx="11618623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/>
              <a:t>Steps: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Using PDL APIs: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First configure the timer parameters using the </a:t>
            </a:r>
            <a:r>
              <a:rPr lang="en-US" sz="1800" dirty="0" err="1">
                <a:latin typeface="+mj-lt"/>
                <a:cs typeface="Courier New" panose="02070309020205020404" pitchFamily="49" charset="0"/>
              </a:rPr>
              <a:t>design.modus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file and then use the following APIs to start the timer: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Initialize the interrupt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Cy_SysInt_Init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timer_isr_config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timer_isr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NVIC_EnableIRQ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timer_isr_config.intrSrc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Start the timer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Cy_TCPWM_Counter_Init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(TIMER_HW, TIMER_NUM, &amp;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TIMER_config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Cy_TCPWM_Counter_Enable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(TIMER_HW, TIMER_NUM);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Cy_TCPWM_TriggerStart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(TIMER_HW, TIMER_MASK);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77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Counter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6B48037-0215-4C85-9260-99D5262E7180}"/>
              </a:ext>
            </a:extLst>
          </p:cNvPr>
          <p:cNvSpPr txBox="1">
            <a:spLocks/>
          </p:cNvSpPr>
          <p:nvPr/>
        </p:nvSpPr>
        <p:spPr bwMode="auto">
          <a:xfrm>
            <a:off x="379413" y="1135432"/>
            <a:ext cx="11129096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The capture functionality increments and decrements a counter between 0 and PERIOD. When the capture event is activated the counter value COUNTER is copied to CC.</a:t>
            </a:r>
          </a:p>
          <a:p>
            <a:r>
              <a:rPr lang="en-US" dirty="0"/>
              <a:t>Used for: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Measuring the width of a pulse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Measuring the frequency of a signal</a:t>
            </a:r>
          </a:p>
        </p:txBody>
      </p:sp>
    </p:spTree>
    <p:extLst>
      <p:ext uri="{BB962C8B-B14F-4D97-AF65-F5344CB8AC3E}">
        <p14:creationId xmlns:p14="http://schemas.microsoft.com/office/powerpoint/2010/main" val="167017559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62987" cy="514451"/>
          </a:xfrm>
        </p:spPr>
        <p:txBody>
          <a:bodyPr/>
          <a:lstStyle/>
          <a:p>
            <a:r>
              <a:rPr lang="en-US" dirty="0"/>
              <a:t>Using Counter in your Application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F654E5-40BE-4D2A-92AA-734CE9C0A8AB}"/>
              </a:ext>
            </a:extLst>
          </p:cNvPr>
          <p:cNvSpPr txBox="1">
            <a:spLocks/>
          </p:cNvSpPr>
          <p:nvPr/>
        </p:nvSpPr>
        <p:spPr bwMode="auto">
          <a:xfrm>
            <a:off x="379412" y="1107723"/>
            <a:ext cx="11618623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/>
              <a:t>Steps: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Using PDL APIs (HAL not supported):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First configure the timer parameters using the </a:t>
            </a:r>
            <a:r>
              <a:rPr lang="en-US" sz="1800" dirty="0" err="1">
                <a:latin typeface="+mj-lt"/>
                <a:cs typeface="Courier New" panose="02070309020205020404" pitchFamily="49" charset="0"/>
              </a:rPr>
              <a:t>design.modus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file and then use the following APIs to start the timer: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Start the timer */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Cy_TCPWM_Counter_Init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(COUNTER_HW, COUNTER_NUM, &amp;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COUNTER_config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Cy_TCPWM_Counter_Enable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(COUNTER_HW, COUNTER_NUM);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Cy_TCPWM_TriggerStart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(COUNTER_HW, COUNTER_MASK);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To read the captured values use: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Cy_TCPWM_Counter_GetCapture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276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84" y="252860"/>
            <a:ext cx="6400077" cy="514451"/>
          </a:xfrm>
        </p:spPr>
        <p:txBody>
          <a:bodyPr/>
          <a:lstStyle/>
          <a:p>
            <a:r>
              <a:rPr lang="en-US" dirty="0"/>
              <a:t>Timer/Counter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820350"/>
            <a:ext cx="11517024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3:</a:t>
            </a:r>
          </a:p>
          <a:p>
            <a:pPr marL="0" indent="0">
              <a:buNone/>
            </a:pPr>
            <a:r>
              <a:rPr lang="en-US" sz="1600" dirty="0"/>
              <a:t>Configure a timer to generate an interrupt every 1s and toggle the LED. Use only HAL APIs.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Refer mtb_02_ex04_timer_hal project which implements the solution to this exercise. 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Exercise 4:</a:t>
            </a:r>
          </a:p>
          <a:p>
            <a:pPr marL="0" indent="0">
              <a:buNone/>
            </a:pPr>
            <a:r>
              <a:rPr lang="en-US" sz="1600" dirty="0"/>
              <a:t>Configure a timer to generate an interrupt every 1s and toggle the LED. Use only PDL APIs.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Refer mtb_02_ex05_timer_pdl project which implements the solution to this exercise. Compare this with the previous exercise. Which do you think was easier?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Exercise 5: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Generate a 250 Hz signal with any duty cycle using PWM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Use a Counter to measure counts between PWM pulses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Print measured frequency to serial terminal using UART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Refer mtb_02_ex06_counter_dutycycle project which implements the solution to this exercise.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98691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PWM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1B37A-A989-4B78-9DA1-DF399C20A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"/>
          <a:stretch/>
        </p:blipFill>
        <p:spPr>
          <a:xfrm>
            <a:off x="822036" y="923636"/>
            <a:ext cx="10307782" cy="54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731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4349" y="1309540"/>
            <a:ext cx="10567702" cy="3729165"/>
          </a:xfrm>
        </p:spPr>
        <p:txBody>
          <a:bodyPr>
            <a:spAutoFit/>
          </a:bodyPr>
          <a:lstStyle/>
          <a:p>
            <a:r>
              <a:rPr lang="en-US" dirty="0"/>
              <a:t>Recap</a:t>
            </a:r>
          </a:p>
          <a:p>
            <a:r>
              <a:rPr lang="en-US" dirty="0"/>
              <a:t>Quick overview: ModusToolbox 2.1 </a:t>
            </a:r>
          </a:p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Digital Architecture</a:t>
            </a:r>
          </a:p>
          <a:p>
            <a:pPr marL="230188" lvl="1" indent="-230188">
              <a:buFont typeface="Wingdings" panose="05000000000000000000" pitchFamily="2" charset="2"/>
              <a:buChar char="§"/>
            </a:pPr>
            <a:r>
              <a:rPr lang="en-US" sz="2200" dirty="0"/>
              <a:t>Smart-IO</a:t>
            </a:r>
          </a:p>
          <a:p>
            <a:r>
              <a:rPr lang="en-US" dirty="0"/>
              <a:t>TCPWM</a:t>
            </a:r>
          </a:p>
          <a:p>
            <a:r>
              <a:rPr lang="en-US" dirty="0"/>
              <a:t>SCBs</a:t>
            </a:r>
          </a:p>
          <a:p>
            <a:r>
              <a:rPr lang="en-US" dirty="0"/>
              <a:t>Exercises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C05D8-6EF1-4B77-AFCD-538EDE20CBC9}"/>
              </a:ext>
            </a:extLst>
          </p:cNvPr>
          <p:cNvSpPr txBox="1"/>
          <p:nvPr/>
        </p:nvSpPr>
        <p:spPr bwMode="auto">
          <a:xfrm>
            <a:off x="464349" y="544945"/>
            <a:ext cx="1686680" cy="11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Agenda</a:t>
            </a:r>
          </a:p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endParaRPr kumimoji="0" lang="en-US" sz="3200" b="0" i="0" u="none" strike="noStrike" kern="9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62987" cy="514451"/>
          </a:xfrm>
        </p:spPr>
        <p:txBody>
          <a:bodyPr/>
          <a:lstStyle/>
          <a:p>
            <a:r>
              <a:rPr lang="en-US" dirty="0"/>
              <a:t>Using PWM in your Application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F654E5-40BE-4D2A-92AA-734CE9C0A8AB}"/>
              </a:ext>
            </a:extLst>
          </p:cNvPr>
          <p:cNvSpPr txBox="1">
            <a:spLocks/>
          </p:cNvSpPr>
          <p:nvPr/>
        </p:nvSpPr>
        <p:spPr bwMode="auto">
          <a:xfrm>
            <a:off x="379412" y="1107723"/>
            <a:ext cx="11618623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/>
              <a:t>Steps: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Using HAL APIs:</a:t>
            </a:r>
          </a:p>
          <a:p>
            <a:pPr marL="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Add the following code directly in </a:t>
            </a:r>
            <a:r>
              <a:rPr lang="en-US" sz="1800" dirty="0" err="1">
                <a:latin typeface="+mj-lt"/>
                <a:cs typeface="Courier New" panose="02070309020205020404" pitchFamily="49" charset="0"/>
              </a:rPr>
              <a:t>main.c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to interact with the PWM block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cyhal_pwm_init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pwm_obj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CYBSP_USER_LED, NULL);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cyhal_pwm_set_duty_cycle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pwm_obj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1);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cyhal_pwm_start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pwm_obj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Using PDL APIs:</a:t>
            </a:r>
          </a:p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Configure a PWM in </a:t>
            </a:r>
            <a:r>
              <a:rPr lang="en-US" sz="1800" dirty="0" err="1">
                <a:cs typeface="Courier New" panose="02070309020205020404" pitchFamily="49" charset="0"/>
              </a:rPr>
              <a:t>design.modus</a:t>
            </a:r>
            <a:r>
              <a:rPr lang="en-US" sz="1800" dirty="0">
                <a:cs typeface="Courier New" panose="02070309020205020404" pitchFamily="49" charset="0"/>
              </a:rPr>
              <a:t> file with the required parameters and then call the following APIs: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Cy_TCPWM_PWM_Init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(PWM_HW, PWM_NUM, &amp;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PWM_config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Cy_TCPWM_PWM_Enable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(PWM_HW, PWM_NUM);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Cy_TCPWM_TriggerStart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(PWM_HW, PWM_MASK);</a:t>
            </a:r>
          </a:p>
        </p:txBody>
      </p:sp>
    </p:spTree>
    <p:extLst>
      <p:ext uri="{BB962C8B-B14F-4D97-AF65-F5344CB8AC3E}">
        <p14:creationId xmlns:p14="http://schemas.microsoft.com/office/powerpoint/2010/main" val="911463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PWM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1070778"/>
            <a:ext cx="11517024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6:  </a:t>
            </a:r>
          </a:p>
          <a:p>
            <a:pPr marL="0" indent="0">
              <a:buNone/>
            </a:pPr>
            <a:r>
              <a:rPr lang="en-US" sz="1600" dirty="0"/>
              <a:t>Configure a PWM to generate a frequency of 1Hz with 50% duty cycle using HAL and PDL APIs. Check if there is a conflict.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Solution key: Refer mtb_02_ex02_pwm_blinkyled project for this solution.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Exercise 7:  </a:t>
            </a:r>
          </a:p>
          <a:p>
            <a:pPr marL="0" indent="0">
              <a:buNone/>
            </a:pPr>
            <a:r>
              <a:rPr lang="en-US" sz="1600" dirty="0"/>
              <a:t>Configure a PWM to increase the brightness of the LED to its maximum and then decrement to its lowest. Hint: Vary the duty cycle every 500ms to observe the output on the LED.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Solution key: Refer mtb_02_ex03_pwm_brightness_control project for this solution.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235331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F77157-8D22-44A2-8BB9-BDFECD0ED85E}"/>
              </a:ext>
            </a:extLst>
          </p:cNvPr>
          <p:cNvSpPr txBox="1">
            <a:spLocks/>
          </p:cNvSpPr>
          <p:nvPr/>
        </p:nvSpPr>
        <p:spPr bwMode="auto">
          <a:xfrm>
            <a:off x="379413" y="1135432"/>
            <a:ext cx="5097751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400" dirty="0"/>
              <a:t>Multi-functional, configurable digital communication block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400" dirty="0"/>
              <a:t>Can be made to function as communication components:</a:t>
            </a:r>
          </a:p>
          <a:p>
            <a:pPr marL="577850" lvl="2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1400" dirty="0"/>
              <a:t>I2C</a:t>
            </a:r>
          </a:p>
          <a:p>
            <a:pPr marL="577850" lvl="2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1400" dirty="0"/>
              <a:t>SPI</a:t>
            </a:r>
          </a:p>
          <a:p>
            <a:pPr marL="577850" lvl="2" indent="-285750"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US" sz="1400" dirty="0"/>
              <a:t>UART</a:t>
            </a:r>
          </a:p>
          <a:p>
            <a:pPr marL="230188" lvl="2" indent="-230188" eaLnBrk="1" hangingPunct="1">
              <a:defRPr/>
            </a:pPr>
            <a:r>
              <a:rPr lang="en-US" sz="1400" dirty="0"/>
              <a:t>Standard SPI master and slave functionality with Motorola, Texas Instruments, and National Semiconductor protocols  Standard </a:t>
            </a:r>
          </a:p>
          <a:p>
            <a:pPr marL="230188" lvl="2" indent="-230188" eaLnBrk="1" hangingPunct="1">
              <a:defRPr/>
            </a:pPr>
            <a:r>
              <a:rPr lang="en-US" sz="1400" dirty="0"/>
              <a:t>UART functionality </a:t>
            </a:r>
          </a:p>
          <a:p>
            <a:pPr marL="230188" lvl="2" indent="-230188" eaLnBrk="1" hangingPunct="1">
              <a:defRPr/>
            </a:pPr>
            <a:r>
              <a:rPr lang="en-US" sz="1400" dirty="0"/>
              <a:t>Standard I2C master and slave functionality </a:t>
            </a:r>
          </a:p>
          <a:p>
            <a:pPr marL="230188" lvl="2" indent="-230188" eaLnBrk="1" hangingPunct="1">
              <a:defRPr/>
            </a:pPr>
            <a:r>
              <a:rPr lang="en-US" sz="1400" dirty="0"/>
              <a:t>Trigger outputs for connection to DMA</a:t>
            </a:r>
          </a:p>
          <a:p>
            <a:pPr marL="230188" lvl="2" indent="-230188" eaLnBrk="1" hangingPunct="1">
              <a:defRPr/>
            </a:pPr>
            <a:r>
              <a:rPr lang="en-US" sz="1400" dirty="0"/>
              <a:t> Multiple interrupt sources to indicate status of FIFOs and transfers </a:t>
            </a:r>
            <a:endParaRPr lang="en-US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96391-A13B-4F31-8B30-71DC1243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338" y="325011"/>
            <a:ext cx="4382623" cy="58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068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C4451A-DC24-47A0-9610-57006A028CE9}"/>
              </a:ext>
            </a:extLst>
          </p:cNvPr>
          <p:cNvGrpSpPr/>
          <p:nvPr/>
        </p:nvGrpSpPr>
        <p:grpSpPr>
          <a:xfrm>
            <a:off x="379413" y="1462250"/>
            <a:ext cx="4081751" cy="2798023"/>
            <a:chOff x="379413" y="1462250"/>
            <a:chExt cx="4081751" cy="279802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54F77157-8D22-44A2-8BB9-BDFECD0ED8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9413" y="1966705"/>
              <a:ext cx="4081751" cy="2293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690" rIns="91440" bIns="45690" numCol="1" anchor="t" anchorCtr="0" compatLnSpc="1">
              <a:prstTxWarp prst="textNoShape">
                <a:avLst/>
              </a:prstTxWarp>
            </a:bodyPr>
            <a:lstStyle>
              <a:lvl1pPr marL="266700" indent="-266700" algn="l" rtl="0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2200" b="0" kern="8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87375" indent="-261938" algn="l" rtl="0" eaLnBrk="0" fontAlgn="base" hangingPunct="0">
                <a:spcBef>
                  <a:spcPts val="8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MS Reference Sans Serif" pitchFamily="34" charset="0"/>
                <a:buChar char="−"/>
                <a:defRPr sz="1900" kern="800" baseline="0">
                  <a:solidFill>
                    <a:schemeClr val="tx1"/>
                  </a:solidFill>
                  <a:latin typeface="+mn-lt"/>
                </a:defRPr>
              </a:lvl2pPr>
              <a:lvl3pPr marL="817563" indent="-192088" algn="l" rtl="0" eaLnBrk="0" fontAlgn="base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accent1"/>
                </a:buClr>
                <a:buSzPct val="105000"/>
                <a:buFont typeface="Arial" pitchFamily="34" charset="0"/>
                <a:buChar char="•"/>
                <a:defRPr sz="1800" kern="800" baseline="0">
                  <a:solidFill>
                    <a:schemeClr val="tx1"/>
                  </a:solidFill>
                  <a:latin typeface="+mn-lt"/>
                </a:defRPr>
              </a:lvl3pPr>
              <a:lvl4pPr marL="1141413" indent="-273050" algn="l" rtl="0" eaLnBrk="0" fontAlgn="base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" pitchFamily="2" charset="2"/>
                <a:buChar char="à"/>
                <a:defRPr sz="1700">
                  <a:solidFill>
                    <a:schemeClr val="tx1"/>
                  </a:solidFill>
                  <a:latin typeface="+mn-lt"/>
                </a:defRPr>
              </a:lvl4pPr>
              <a:lvl5pPr marL="1401763" indent="-200025" algn="l" rtl="0" eaLnBrk="0" fontAlgn="base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itchFamily="34" charset="0"/>
                <a:buChar char="−"/>
                <a:defRPr sz="1700">
                  <a:solidFill>
                    <a:schemeClr val="tx1"/>
                  </a:solidFill>
                  <a:latin typeface="+mn-lt"/>
                </a:defRPr>
              </a:lvl5pPr>
              <a:lvl6pPr marL="1370778" algn="l" rtl="0" eaLnBrk="1" fontAlgn="base" hangingPunct="1">
                <a:lnSpc>
                  <a:spcPct val="9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1827702" algn="l" rtl="0" eaLnBrk="1" fontAlgn="base" hangingPunct="1">
                <a:lnSpc>
                  <a:spcPct val="9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2284627" algn="l" rtl="0" eaLnBrk="1" fontAlgn="base" hangingPunct="1">
                <a:lnSpc>
                  <a:spcPct val="9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2741556" algn="l" rtl="0" eaLnBrk="1" fontAlgn="base" hangingPunct="1">
                <a:lnSpc>
                  <a:spcPct val="9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altLang="en-US" sz="1100" kern="0" dirty="0"/>
                <a:t>Universal asynchronous transmitter and receiver</a:t>
              </a:r>
            </a:p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100" kern="0" dirty="0"/>
                <a:t>Half duplex, full duplex,, only TX and only RX modes</a:t>
              </a:r>
            </a:p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100" kern="0" dirty="0"/>
                <a:t>Two wire – Transmit (TX) and Receive (RX)</a:t>
              </a:r>
            </a:p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100" kern="0" dirty="0"/>
                <a:t>No Clock line</a:t>
              </a:r>
            </a:p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100" kern="0" dirty="0"/>
                <a:t>Typically used baud rates – 9600 to 115200 bps</a:t>
              </a:r>
            </a:p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100" kern="0" dirty="0"/>
                <a:t>Additional pins – flow control functionality</a:t>
              </a:r>
            </a:p>
            <a:p>
              <a:pPr marL="227013" lvl="1" indent="-225425" eaLnBrk="1" hangingPunct="1">
                <a:buFont typeface="Arial" panose="020B0604020202020204" pitchFamily="34" charset="0"/>
                <a:buChar char="•"/>
                <a:defRPr/>
              </a:pPr>
              <a:r>
                <a:rPr lang="en-US" sz="1100" kern="0" dirty="0"/>
                <a:t>Usually between two devices</a:t>
              </a:r>
            </a:p>
            <a:p>
              <a:endParaRPr lang="en-US" dirty="0"/>
            </a:p>
          </p:txBody>
        </p:sp>
        <p:sp>
          <p:nvSpPr>
            <p:cNvPr id="9" name="Title 2">
              <a:extLst>
                <a:ext uri="{FF2B5EF4-FFF2-40B4-BE49-F238E27FC236}">
                  <a16:creationId xmlns:a16="http://schemas.microsoft.com/office/drawing/2014/main" id="{752850A1-1ADE-4E71-9766-C298F50EBF8C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669689" y="1462250"/>
              <a:ext cx="926090" cy="3445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91440" tIns="44426" rIns="91440" bIns="44426" numCol="1" anchor="t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defRPr sz="3000" b="1" kern="80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2pPr>
              <a:lvl3pPr algn="l" rtl="0" eaLnBrk="0" fontAlgn="base" hangingPunct="0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3pPr>
              <a:lvl4pPr algn="l" rtl="0" eaLnBrk="0" fontAlgn="base" hangingPunct="0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4pPr>
              <a:lvl5pPr algn="l" rtl="0" eaLnBrk="0" fontAlgn="base" hangingPunct="0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5pPr>
              <a:lvl6pPr marL="456924" algn="l" rtl="0" eaLnBrk="1" fontAlgn="base" hangingPunct="1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6pPr>
              <a:lvl7pPr marL="913854" algn="l" rtl="0" eaLnBrk="1" fontAlgn="base" hangingPunct="1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7pPr>
              <a:lvl8pPr marL="1370778" algn="l" rtl="0" eaLnBrk="1" fontAlgn="base" hangingPunct="1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8pPr>
              <a:lvl9pPr marL="1827702" algn="l" rtl="0" eaLnBrk="1" fontAlgn="base" hangingPunct="1">
                <a:lnSpc>
                  <a:spcPct val="79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25BBC"/>
                  </a:solidFill>
                  <a:latin typeface="Arial" charset="0"/>
                </a:defRPr>
              </a:lvl9pPr>
            </a:lstStyle>
            <a:p>
              <a:r>
                <a:rPr lang="en-US" sz="1800" dirty="0"/>
                <a:t>UART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AFDE681-10E4-436B-A74C-E84D8BF22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39" y="4420195"/>
            <a:ext cx="6027748" cy="15678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600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F77157-8D22-44A2-8BB9-BDFECD0ED85E}"/>
              </a:ext>
            </a:extLst>
          </p:cNvPr>
          <p:cNvSpPr txBox="1">
            <a:spLocks/>
          </p:cNvSpPr>
          <p:nvPr/>
        </p:nvSpPr>
        <p:spPr bwMode="auto">
          <a:xfrm>
            <a:off x="37941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Universal asynchronous transmitter and receiver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duplex, full duplex,, only TX and only RX modes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Transmit (TX) and Receive (RX)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No Clock line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baud rates – 9600 to 115200 bps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Additional pins – flow control functionality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Usually between two devices</a:t>
            </a:r>
          </a:p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2850A1-1ADE-4E71-9766-C298F50EBF8C}"/>
              </a:ext>
            </a:extLst>
          </p:cNvPr>
          <p:cNvSpPr txBox="1">
            <a:spLocks/>
          </p:cNvSpPr>
          <p:nvPr/>
        </p:nvSpPr>
        <p:spPr bwMode="black">
          <a:xfrm>
            <a:off x="1669689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UART</a:t>
            </a:r>
          </a:p>
        </p:txBody>
      </p:sp>
      <p:pic>
        <p:nvPicPr>
          <p:cNvPr id="13" name="Picture 7" descr="https://www.elprocus.com/wp-content/uploads/2013/09/communication.png">
            <a:extLst>
              <a:ext uri="{FF2B5EF4-FFF2-40B4-BE49-F238E27FC236}">
                <a16:creationId xmlns:a16="http://schemas.microsoft.com/office/drawing/2014/main" id="{60707E57-6736-4C65-8F25-1D88AF30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93" y="1806783"/>
            <a:ext cx="6899872" cy="311329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F77157-8D22-44A2-8BB9-BDFECD0ED85E}"/>
              </a:ext>
            </a:extLst>
          </p:cNvPr>
          <p:cNvSpPr txBox="1">
            <a:spLocks/>
          </p:cNvSpPr>
          <p:nvPr/>
        </p:nvSpPr>
        <p:spPr bwMode="auto">
          <a:xfrm>
            <a:off x="37941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Universal asynchronous transmitter and receiver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duplex, full duplex,, only TX and only RX modes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Transmit (TX) and Receive (RX)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No Clock line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baud rates – 9600 to 115200 bps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Additional pins – flow control functionality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Usually between two devices</a:t>
            </a:r>
          </a:p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C65E0B0-E17C-41B3-959B-F092FF6CB4EF}"/>
              </a:ext>
            </a:extLst>
          </p:cNvPr>
          <p:cNvSpPr txBox="1">
            <a:spLocks/>
          </p:cNvSpPr>
          <p:nvPr/>
        </p:nvSpPr>
        <p:spPr bwMode="auto">
          <a:xfrm>
            <a:off x="4338277" y="198915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Inter-integrated circuit (IIC / I</a:t>
            </a:r>
            <a:r>
              <a:rPr lang="en-US" altLang="en-US" sz="1100" kern="0" baseline="30000" dirty="0"/>
              <a:t>2</a:t>
            </a:r>
            <a:r>
              <a:rPr lang="en-US" altLang="en-US" sz="1100" kern="0" dirty="0"/>
              <a:t>C)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Serial Data (SDA) and Serial Clock (SCL)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clock rates – 100 kHz to 400 kHz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 master can talk to 127 slaves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2850A1-1ADE-4E71-9766-C298F50EBF8C}"/>
              </a:ext>
            </a:extLst>
          </p:cNvPr>
          <p:cNvSpPr txBox="1">
            <a:spLocks/>
          </p:cNvSpPr>
          <p:nvPr/>
        </p:nvSpPr>
        <p:spPr bwMode="black">
          <a:xfrm>
            <a:off x="1669689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UART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7C33E1D-2E2B-4D3E-8B78-72C4A6246B09}"/>
              </a:ext>
            </a:extLst>
          </p:cNvPr>
          <p:cNvSpPr txBox="1">
            <a:spLocks/>
          </p:cNvSpPr>
          <p:nvPr/>
        </p:nvSpPr>
        <p:spPr bwMode="black">
          <a:xfrm>
            <a:off x="5608313" y="1461131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I2C</a:t>
            </a:r>
          </a:p>
        </p:txBody>
      </p:sp>
      <p:pic>
        <p:nvPicPr>
          <p:cNvPr id="13" name="Picture 2" descr="https://cdn.sparkfun.com/assets/6/4/7/1/e/51ae0000ce395f645d000000.png">
            <a:extLst>
              <a:ext uri="{FF2B5EF4-FFF2-40B4-BE49-F238E27FC236}">
                <a16:creationId xmlns:a16="http://schemas.microsoft.com/office/drawing/2014/main" id="{6A99F51A-FD97-4470-BC48-B4882F54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70" y="4183915"/>
            <a:ext cx="8288337" cy="18494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84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F77157-8D22-44A2-8BB9-BDFECD0ED85E}"/>
              </a:ext>
            </a:extLst>
          </p:cNvPr>
          <p:cNvSpPr txBox="1">
            <a:spLocks/>
          </p:cNvSpPr>
          <p:nvPr/>
        </p:nvSpPr>
        <p:spPr bwMode="auto">
          <a:xfrm>
            <a:off x="37941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Universal asynchronous transmitter and receiver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duplex, full duplex,, only TX and only RX modes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Transmit (TX) and Receive (RX)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No Clock line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baud rates – 9600 to 115200 bps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Additional pins – flow control functionality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Usually between two devices</a:t>
            </a:r>
          </a:p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C65E0B0-E17C-41B3-959B-F092FF6CB4EF}"/>
              </a:ext>
            </a:extLst>
          </p:cNvPr>
          <p:cNvSpPr txBox="1">
            <a:spLocks/>
          </p:cNvSpPr>
          <p:nvPr/>
        </p:nvSpPr>
        <p:spPr bwMode="auto">
          <a:xfrm>
            <a:off x="4338277" y="198915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Inter-integrated circuit (IIC / I</a:t>
            </a:r>
            <a:r>
              <a:rPr lang="en-US" altLang="en-US" sz="1100" kern="0" baseline="30000" dirty="0"/>
              <a:t>2</a:t>
            </a:r>
            <a:r>
              <a:rPr lang="en-US" altLang="en-US" sz="1100" kern="0" dirty="0"/>
              <a:t>C)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Serial Data (SDA) and Serial Clock (SCL)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/>
              <a:t>Data rates from 100 kbps to 1000kbps 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/>
              <a:t>A </a:t>
            </a:r>
            <a:r>
              <a:rPr lang="en-US" sz="1100" kern="0" dirty="0"/>
              <a:t>master can talk to 127 slaves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E083FEA-A7C9-48C2-BCB7-2EC54E0D6517}"/>
              </a:ext>
            </a:extLst>
          </p:cNvPr>
          <p:cNvSpPr txBox="1">
            <a:spLocks/>
          </p:cNvSpPr>
          <p:nvPr/>
        </p:nvSpPr>
        <p:spPr bwMode="auto">
          <a:xfrm>
            <a:off x="818522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Serial peripheral interface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Full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Four wire – </a:t>
            </a:r>
          </a:p>
          <a:p>
            <a:pPr lvl="2" indent="0" eaLnBrk="1" hangingPunct="1">
              <a:defRPr/>
            </a:pPr>
            <a:r>
              <a:rPr lang="en-US" sz="1100" kern="0" dirty="0"/>
              <a:t>Master Out Slave In (MOSI)</a:t>
            </a:r>
          </a:p>
          <a:p>
            <a:pPr lvl="2" indent="0" eaLnBrk="1" hangingPunct="1">
              <a:defRPr/>
            </a:pPr>
            <a:r>
              <a:rPr lang="en-US" sz="1100" kern="0" dirty="0"/>
              <a:t>Master In Slave Out (MISO)</a:t>
            </a:r>
          </a:p>
          <a:p>
            <a:pPr lvl="2" indent="0" eaLnBrk="1" hangingPunct="1">
              <a:defRPr/>
            </a:pPr>
            <a:r>
              <a:rPr lang="en-US" sz="1100" kern="0" dirty="0"/>
              <a:t>Serial clock (SCK)</a:t>
            </a:r>
          </a:p>
          <a:p>
            <a:pPr lvl="2" indent="0" eaLnBrk="1" hangingPunct="1">
              <a:defRPr/>
            </a:pPr>
            <a:r>
              <a:rPr lang="en-US" sz="1100" kern="0" dirty="0"/>
              <a:t>Slave Select (SS)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data rates – 1 Mbps to 8 Mbps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2850A1-1ADE-4E71-9766-C298F50EBF8C}"/>
              </a:ext>
            </a:extLst>
          </p:cNvPr>
          <p:cNvSpPr txBox="1">
            <a:spLocks/>
          </p:cNvSpPr>
          <p:nvPr/>
        </p:nvSpPr>
        <p:spPr bwMode="black">
          <a:xfrm>
            <a:off x="1669689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UART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7C33E1D-2E2B-4D3E-8B78-72C4A6246B09}"/>
              </a:ext>
            </a:extLst>
          </p:cNvPr>
          <p:cNvSpPr txBox="1">
            <a:spLocks/>
          </p:cNvSpPr>
          <p:nvPr/>
        </p:nvSpPr>
        <p:spPr bwMode="black">
          <a:xfrm>
            <a:off x="5608313" y="1461131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I2C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7444DE4-63AE-4549-B842-9D6B61497ABC}"/>
              </a:ext>
            </a:extLst>
          </p:cNvPr>
          <p:cNvSpPr txBox="1">
            <a:spLocks/>
          </p:cNvSpPr>
          <p:nvPr/>
        </p:nvSpPr>
        <p:spPr bwMode="black">
          <a:xfrm>
            <a:off x="9615813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SPI</a:t>
            </a:r>
          </a:p>
        </p:txBody>
      </p:sp>
      <p:pic>
        <p:nvPicPr>
          <p:cNvPr id="13" name="Picture 10" descr="http://social.technet.microsoft.com/wiki/resized-image.ashx/__size/550x0/__key/communityserver-wikis-components-files/00-00-00-00-05/0121.SPI_5F00_three_5F00_slaves_5F00_daisy_5F00_chained_5F00_thumb.png">
            <a:extLst>
              <a:ext uri="{FF2B5EF4-FFF2-40B4-BE49-F238E27FC236}">
                <a16:creationId xmlns:a16="http://schemas.microsoft.com/office/drawing/2014/main" id="{4D622F56-EED5-4B4B-9DBB-A70D1B93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2" b="3014"/>
          <a:stretch>
            <a:fillRect/>
          </a:stretch>
        </p:blipFill>
        <p:spPr bwMode="auto">
          <a:xfrm>
            <a:off x="4003602" y="3476586"/>
            <a:ext cx="3855640" cy="305640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968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F77157-8D22-44A2-8BB9-BDFECD0ED85E}"/>
              </a:ext>
            </a:extLst>
          </p:cNvPr>
          <p:cNvSpPr txBox="1">
            <a:spLocks/>
          </p:cNvSpPr>
          <p:nvPr/>
        </p:nvSpPr>
        <p:spPr bwMode="auto">
          <a:xfrm>
            <a:off x="37941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Universal asynchronous transmitter and receiver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 protocol, can TX and RX data but not at the same time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Transmit (TX) and Receive (RX)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No Clock line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baud rates – 9600 to 115200 bps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Additional pins – flow control functionality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Usually between two devices</a:t>
            </a:r>
          </a:p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C65E0B0-E17C-41B3-959B-F092FF6CB4EF}"/>
              </a:ext>
            </a:extLst>
          </p:cNvPr>
          <p:cNvSpPr txBox="1">
            <a:spLocks/>
          </p:cNvSpPr>
          <p:nvPr/>
        </p:nvSpPr>
        <p:spPr bwMode="auto">
          <a:xfrm>
            <a:off x="4338277" y="198915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Inter-integrated circuit (IIC / I</a:t>
            </a:r>
            <a:r>
              <a:rPr lang="en-US" altLang="en-US" sz="1100" kern="0" baseline="30000" dirty="0"/>
              <a:t>2</a:t>
            </a:r>
            <a:r>
              <a:rPr lang="en-US" altLang="en-US" sz="1100" kern="0" dirty="0"/>
              <a:t>C)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Serial Data (SDA) and Serial Clock (SCL)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clock rates – 100 kHz to 400 kHz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 master can talk to 127 slaves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E083FEA-A7C9-48C2-BCB7-2EC54E0D6517}"/>
              </a:ext>
            </a:extLst>
          </p:cNvPr>
          <p:cNvSpPr txBox="1">
            <a:spLocks/>
          </p:cNvSpPr>
          <p:nvPr/>
        </p:nvSpPr>
        <p:spPr bwMode="auto">
          <a:xfrm>
            <a:off x="818522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200" kern="0" dirty="0"/>
              <a:t>Serial peripheral interface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kern="0" dirty="0"/>
              <a:t>Full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kern="0" dirty="0"/>
              <a:t>Four wire – </a:t>
            </a:r>
          </a:p>
          <a:p>
            <a:pPr lvl="2" indent="0" eaLnBrk="1" hangingPunct="1">
              <a:defRPr/>
            </a:pPr>
            <a:r>
              <a:rPr lang="en-US" sz="1200" kern="0" dirty="0"/>
              <a:t>Master Out Slave In (MOSI)</a:t>
            </a:r>
          </a:p>
          <a:p>
            <a:pPr lvl="2" indent="0" eaLnBrk="1" hangingPunct="1">
              <a:defRPr/>
            </a:pPr>
            <a:r>
              <a:rPr lang="en-US" sz="1200" kern="0" dirty="0"/>
              <a:t>Master In Slave Out (MISO)</a:t>
            </a:r>
          </a:p>
          <a:p>
            <a:pPr lvl="2" indent="0" eaLnBrk="1" hangingPunct="1">
              <a:defRPr/>
            </a:pPr>
            <a:r>
              <a:rPr lang="en-US" sz="1200" kern="0" dirty="0"/>
              <a:t>Serial clock (SCK)</a:t>
            </a:r>
          </a:p>
          <a:p>
            <a:pPr lvl="2" indent="0" eaLnBrk="1" hangingPunct="1">
              <a:defRPr/>
            </a:pPr>
            <a:r>
              <a:rPr lang="en-US" sz="1200" kern="0" dirty="0"/>
              <a:t>Slave Select (SS)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200" kern="0" dirty="0"/>
              <a:t>Typically used data rates – 1 Mbps to 8 Mbps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2850A1-1ADE-4E71-9766-C298F50EBF8C}"/>
              </a:ext>
            </a:extLst>
          </p:cNvPr>
          <p:cNvSpPr txBox="1">
            <a:spLocks/>
          </p:cNvSpPr>
          <p:nvPr/>
        </p:nvSpPr>
        <p:spPr bwMode="black">
          <a:xfrm>
            <a:off x="1669689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UART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7C33E1D-2E2B-4D3E-8B78-72C4A6246B09}"/>
              </a:ext>
            </a:extLst>
          </p:cNvPr>
          <p:cNvSpPr txBox="1">
            <a:spLocks/>
          </p:cNvSpPr>
          <p:nvPr/>
        </p:nvSpPr>
        <p:spPr bwMode="black">
          <a:xfrm>
            <a:off x="5608313" y="1461131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I2C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7444DE4-63AE-4549-B842-9D6B61497ABC}"/>
              </a:ext>
            </a:extLst>
          </p:cNvPr>
          <p:cNvSpPr txBox="1">
            <a:spLocks/>
          </p:cNvSpPr>
          <p:nvPr/>
        </p:nvSpPr>
        <p:spPr bwMode="black">
          <a:xfrm>
            <a:off x="9615813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SPI</a:t>
            </a:r>
          </a:p>
        </p:txBody>
      </p:sp>
      <p:pic>
        <p:nvPicPr>
          <p:cNvPr id="13" name="Picture 4" descr="https://cdn.sparkfun.com/assets/c/7/8/7/d/52ddb2dcce395fed638b4567.png">
            <a:extLst>
              <a:ext uri="{FF2B5EF4-FFF2-40B4-BE49-F238E27FC236}">
                <a16:creationId xmlns:a16="http://schemas.microsoft.com/office/drawing/2014/main" id="{170E7FEB-797C-442C-B832-E6443AB52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7"/>
          <a:stretch>
            <a:fillRect/>
          </a:stretch>
        </p:blipFill>
        <p:spPr bwMode="auto">
          <a:xfrm>
            <a:off x="491331" y="1302328"/>
            <a:ext cx="7579086" cy="48056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49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8653751" cy="514451"/>
          </a:xfrm>
        </p:spPr>
        <p:txBody>
          <a:bodyPr/>
          <a:lstStyle/>
          <a:p>
            <a:r>
              <a:rPr lang="en-US" dirty="0"/>
              <a:t>Serial Communication Block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4C05919-E162-452A-B24D-AA2248D48852}"/>
              </a:ext>
            </a:extLst>
          </p:cNvPr>
          <p:cNvSpPr txBox="1">
            <a:spLocks/>
          </p:cNvSpPr>
          <p:nvPr/>
        </p:nvSpPr>
        <p:spPr bwMode="auto">
          <a:xfrm>
            <a:off x="379412" y="1302328"/>
            <a:ext cx="5430261" cy="47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588" lvl="1" indent="0" eaLnBrk="1" hangingPunct="1">
              <a:buNone/>
              <a:defRPr/>
            </a:pPr>
            <a:endParaRPr lang="en-US" alt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4F77157-8D22-44A2-8BB9-BDFECD0ED85E}"/>
              </a:ext>
            </a:extLst>
          </p:cNvPr>
          <p:cNvSpPr txBox="1">
            <a:spLocks/>
          </p:cNvSpPr>
          <p:nvPr/>
        </p:nvSpPr>
        <p:spPr bwMode="auto">
          <a:xfrm>
            <a:off x="37941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Universal asynchronous transmitter and receiver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 protocol, can TX and RX data but not at the same time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Transmit (TX) and Receive (RX)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No Clock line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baud rates – 9600 to 115200 bps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Additional pins – flow control functionality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Usually between two devices</a:t>
            </a:r>
          </a:p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C65E0B0-E17C-41B3-959B-F092FF6CB4EF}"/>
              </a:ext>
            </a:extLst>
          </p:cNvPr>
          <p:cNvSpPr txBox="1">
            <a:spLocks/>
          </p:cNvSpPr>
          <p:nvPr/>
        </p:nvSpPr>
        <p:spPr bwMode="auto">
          <a:xfrm>
            <a:off x="4338277" y="198915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Inter-integrated circuit (IIC / I</a:t>
            </a:r>
            <a:r>
              <a:rPr lang="en-US" altLang="en-US" sz="1100" kern="0" baseline="30000" dirty="0"/>
              <a:t>2</a:t>
            </a:r>
            <a:r>
              <a:rPr lang="en-US" altLang="en-US" sz="1100" kern="0" dirty="0"/>
              <a:t>C)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Half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Two wire – Serial Data (SDA) and Serial Clock (SCL)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clock rates – 100 kHz to 400 kHz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A master can talk to 127 slaves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E083FEA-A7C9-48C2-BCB7-2EC54E0D6517}"/>
              </a:ext>
            </a:extLst>
          </p:cNvPr>
          <p:cNvSpPr txBox="1">
            <a:spLocks/>
          </p:cNvSpPr>
          <p:nvPr/>
        </p:nvSpPr>
        <p:spPr bwMode="auto">
          <a:xfrm>
            <a:off x="8185223" y="1966705"/>
            <a:ext cx="4081751" cy="229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1100" kern="0" dirty="0"/>
              <a:t>Serial peripheral interface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Full duplex protocol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Four wire – </a:t>
            </a:r>
          </a:p>
          <a:p>
            <a:pPr lvl="2" indent="0" eaLnBrk="1" hangingPunct="1">
              <a:defRPr/>
            </a:pPr>
            <a:r>
              <a:rPr lang="en-US" sz="1100" kern="0" dirty="0"/>
              <a:t>Master Out Slave In (MOSI)</a:t>
            </a:r>
          </a:p>
          <a:p>
            <a:pPr lvl="2" indent="0" eaLnBrk="1" hangingPunct="1">
              <a:defRPr/>
            </a:pPr>
            <a:r>
              <a:rPr lang="en-US" sz="1100" kern="0" dirty="0"/>
              <a:t>Master In Slave Out (MISO)</a:t>
            </a:r>
          </a:p>
          <a:p>
            <a:pPr lvl="2" indent="0" eaLnBrk="1" hangingPunct="1">
              <a:defRPr/>
            </a:pPr>
            <a:r>
              <a:rPr lang="en-US" sz="1100" kern="0" dirty="0"/>
              <a:t>Serial clock (SCK)</a:t>
            </a:r>
          </a:p>
          <a:p>
            <a:pPr lvl="2" indent="0" eaLnBrk="1" hangingPunct="1">
              <a:defRPr/>
            </a:pPr>
            <a:r>
              <a:rPr lang="en-US" sz="1100" kern="0" dirty="0"/>
              <a:t>Slave Select (SS)</a:t>
            </a:r>
          </a:p>
          <a:p>
            <a:pPr marL="227013" lvl="1" indent="-225425" eaLnBrk="1" hangingPunct="1">
              <a:buFont typeface="Arial" panose="020B0604020202020204" pitchFamily="34" charset="0"/>
              <a:buChar char="•"/>
              <a:defRPr/>
            </a:pPr>
            <a:r>
              <a:rPr lang="en-US" sz="1100" kern="0" dirty="0"/>
              <a:t>Typically used data rates – 1 Mbps to 8 Mbps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52850A1-1ADE-4E71-9766-C298F50EBF8C}"/>
              </a:ext>
            </a:extLst>
          </p:cNvPr>
          <p:cNvSpPr txBox="1">
            <a:spLocks/>
          </p:cNvSpPr>
          <p:nvPr/>
        </p:nvSpPr>
        <p:spPr bwMode="black">
          <a:xfrm>
            <a:off x="1669689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UART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7C33E1D-2E2B-4D3E-8B78-72C4A6246B09}"/>
              </a:ext>
            </a:extLst>
          </p:cNvPr>
          <p:cNvSpPr txBox="1">
            <a:spLocks/>
          </p:cNvSpPr>
          <p:nvPr/>
        </p:nvSpPr>
        <p:spPr bwMode="black">
          <a:xfrm>
            <a:off x="5608313" y="1461131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I2C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7444DE4-63AE-4549-B842-9D6B61497ABC}"/>
              </a:ext>
            </a:extLst>
          </p:cNvPr>
          <p:cNvSpPr txBox="1">
            <a:spLocks/>
          </p:cNvSpPr>
          <p:nvPr/>
        </p:nvSpPr>
        <p:spPr bwMode="black">
          <a:xfrm>
            <a:off x="9615813" y="1462250"/>
            <a:ext cx="926090" cy="3445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sz="1800" dirty="0"/>
              <a:t>SPI</a:t>
            </a:r>
          </a:p>
        </p:txBody>
      </p:sp>
      <p:pic>
        <p:nvPicPr>
          <p:cNvPr id="12" name="Picture 2" descr="http://www.corelis.com/images/screenshots/spi-bus-timing.jpg">
            <a:extLst>
              <a:ext uri="{FF2B5EF4-FFF2-40B4-BE49-F238E27FC236}">
                <a16:creationId xmlns:a16="http://schemas.microsoft.com/office/drawing/2014/main" id="{BB2378E7-BA2F-44B5-BAA4-55F9D6E91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7" y="1302328"/>
            <a:ext cx="7589418" cy="38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45364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1070778"/>
            <a:ext cx="11517024" cy="19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8:  </a:t>
            </a:r>
          </a:p>
          <a:p>
            <a:pPr>
              <a:buFont typeface="Symbol" panose="05050102010706020507" pitchFamily="18" charset="2"/>
              <a:buChar char="¨"/>
              <a:defRPr/>
            </a:pPr>
            <a:r>
              <a:rPr lang="en-US" sz="1600" dirty="0"/>
              <a:t>Use the project from Exercise 6 (Generate PWM signal of 100 Hz frequency with 10% duty cycle)</a:t>
            </a:r>
          </a:p>
          <a:p>
            <a:pPr>
              <a:buFont typeface="Symbol" panose="05050102010706020507" pitchFamily="18" charset="2"/>
              <a:buChar char="¨"/>
              <a:defRPr/>
            </a:pPr>
            <a:r>
              <a:rPr lang="en-US" sz="1600" dirty="0"/>
              <a:t>Print the PWM parameters (duty cycle, compare value, period) on a PC terminal using UART</a:t>
            </a:r>
          </a:p>
          <a:p>
            <a:pPr>
              <a:buFont typeface="Symbol" panose="05050102010706020507" pitchFamily="18" charset="2"/>
              <a:buChar char="¨"/>
              <a:defRPr/>
            </a:pPr>
            <a:r>
              <a:rPr lang="en-US" sz="1600" dirty="0"/>
              <a:t>Control PWM duty cycle from the PC (increase or decrease by 10% upon two different keypresses)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Solution key: Use mtb_02_ex06_counter_dutycycle project for reference.  </a:t>
            </a:r>
          </a:p>
          <a:p>
            <a:pPr marL="0" indent="0">
              <a:buNone/>
              <a:defRPr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sz="1800" b="1" dirty="0"/>
              <a:t>Useful APIs:</a:t>
            </a:r>
          </a:p>
          <a:p>
            <a:pPr marL="0" indent="0">
              <a:buNone/>
              <a:defRPr/>
            </a:pPr>
            <a:r>
              <a:rPr lang="en-US" sz="1800" dirty="0"/>
              <a:t>Retarget-IO Middleware –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cy_retarget_io_init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(CYBSP_DEBUG_UART_TX, CYBSP_DEBUG_UART_RX, 115200);</a:t>
            </a:r>
          </a:p>
          <a:p>
            <a:pPr marL="0" indent="0">
              <a:buNone/>
              <a:defRPr/>
            </a:pPr>
            <a:r>
              <a:rPr lang="en-US" sz="1800" dirty="0">
                <a:cs typeface="Courier New" panose="02070309020205020404" pitchFamily="49" charset="0"/>
              </a:rPr>
              <a:t>Then make use of standard IO library functions like printf, </a:t>
            </a:r>
            <a:r>
              <a:rPr lang="en-US" sz="1800" dirty="0" err="1">
                <a:cs typeface="Courier New" panose="02070309020205020404" pitchFamily="49" charset="0"/>
              </a:rPr>
              <a:t>sprintf</a:t>
            </a:r>
            <a:r>
              <a:rPr lang="en-US" sz="1800" dirty="0">
                <a:cs typeface="Courier New" panose="02070309020205020404" pitchFamily="49" charset="0"/>
              </a:rPr>
              <a:t> etc. to read or print something to the terminal. </a:t>
            </a:r>
            <a:endParaRPr lang="en-US" sz="1400" dirty="0"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91403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11" y="536580"/>
            <a:ext cx="11430000" cy="514451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5A77955-7ECE-4360-8F88-B4E6CE2D5876}"/>
              </a:ext>
            </a:extLst>
          </p:cNvPr>
          <p:cNvSpPr txBox="1">
            <a:spLocks/>
          </p:cNvSpPr>
          <p:nvPr/>
        </p:nvSpPr>
        <p:spPr bwMode="auto">
          <a:xfrm>
            <a:off x="421611" y="1336406"/>
            <a:ext cx="10292571" cy="36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dirty="0"/>
              <a:t>In the previous training we understood: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what ModusToolbox 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what it comprises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How to create a project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 directory structure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different tools and configurators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terminologies like HAL, BSP, PDL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different ecosystems supported by ModusToolbox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6F1E2C-2AC3-4B01-8BAB-3E6680C04AD2}"/>
              </a:ext>
            </a:extLst>
          </p:cNvPr>
          <p:cNvGrpSpPr/>
          <p:nvPr/>
        </p:nvGrpSpPr>
        <p:grpSpPr>
          <a:xfrm>
            <a:off x="7777019" y="5051791"/>
            <a:ext cx="3768436" cy="511033"/>
            <a:chOff x="7777019" y="5051791"/>
            <a:chExt cx="3768436" cy="5110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8CD83E-CC0F-40E1-8F15-1C718FE1D0DF}"/>
                </a:ext>
              </a:extLst>
            </p:cNvPr>
            <p:cNvSpPr/>
            <p:nvPr/>
          </p:nvSpPr>
          <p:spPr bwMode="auto">
            <a:xfrm>
              <a:off x="7777019" y="5051791"/>
              <a:ext cx="3768436" cy="5110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73152" rIns="91440" bIns="10972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C5814B-C4E4-4AC3-8CC7-1F02314F08B4}"/>
                </a:ext>
              </a:extLst>
            </p:cNvPr>
            <p:cNvSpPr txBox="1"/>
            <p:nvPr/>
          </p:nvSpPr>
          <p:spPr bwMode="auto">
            <a:xfrm flipH="1">
              <a:off x="9152310" y="5092633"/>
              <a:ext cx="1885144" cy="429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l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Hardware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E32BE5-5054-4502-AA65-65109C132ECA}"/>
              </a:ext>
            </a:extLst>
          </p:cNvPr>
          <p:cNvGrpSpPr/>
          <p:nvPr/>
        </p:nvGrpSpPr>
        <p:grpSpPr>
          <a:xfrm>
            <a:off x="7777019" y="4155976"/>
            <a:ext cx="3768436" cy="511033"/>
            <a:chOff x="7777019" y="4155976"/>
            <a:chExt cx="3768436" cy="5110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2DE102-ABF9-4386-86DF-085BD6B3CECA}"/>
                </a:ext>
              </a:extLst>
            </p:cNvPr>
            <p:cNvSpPr/>
            <p:nvPr/>
          </p:nvSpPr>
          <p:spPr bwMode="auto">
            <a:xfrm>
              <a:off x="7777019" y="4155976"/>
              <a:ext cx="3768436" cy="51103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73152" rIns="91440" bIns="10972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3965E9-B32E-4939-B33D-A8BF52EE6EA0}"/>
                </a:ext>
              </a:extLst>
            </p:cNvPr>
            <p:cNvSpPr txBox="1"/>
            <p:nvPr/>
          </p:nvSpPr>
          <p:spPr bwMode="auto">
            <a:xfrm flipH="1">
              <a:off x="8072582" y="4196818"/>
              <a:ext cx="3472872" cy="429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l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lang="en-US" kern="900" dirty="0">
                  <a:solidFill>
                    <a:srgbClr val="000000"/>
                  </a:solidFill>
                </a:rPr>
                <a:t>Peripheral Driver Library (PDL)</a:t>
              </a:r>
              <a:endParaRPr kumimoji="0" lang="en-US" b="0" i="0" u="none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DEF8FB-4480-4912-A1E1-30B814EBA214}"/>
              </a:ext>
            </a:extLst>
          </p:cNvPr>
          <p:cNvGrpSpPr/>
          <p:nvPr/>
        </p:nvGrpSpPr>
        <p:grpSpPr>
          <a:xfrm>
            <a:off x="7777019" y="3260161"/>
            <a:ext cx="3874654" cy="511033"/>
            <a:chOff x="7777019" y="3260161"/>
            <a:chExt cx="3874654" cy="5110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E98D54-1BBB-4884-B921-E963583CF2C7}"/>
                </a:ext>
              </a:extLst>
            </p:cNvPr>
            <p:cNvSpPr/>
            <p:nvPr/>
          </p:nvSpPr>
          <p:spPr bwMode="auto">
            <a:xfrm>
              <a:off x="7777019" y="3260161"/>
              <a:ext cx="3768436" cy="51103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73152" rIns="91440" bIns="10972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6D6DF4-0B89-455D-AF82-E212EC9B720C}"/>
                </a:ext>
              </a:extLst>
            </p:cNvPr>
            <p:cNvSpPr txBox="1"/>
            <p:nvPr/>
          </p:nvSpPr>
          <p:spPr bwMode="auto">
            <a:xfrm flipH="1">
              <a:off x="7883237" y="3324371"/>
              <a:ext cx="3768436" cy="429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l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Hardware Abstraction Layer (HAL)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1A0CBA-E95B-4998-BA06-E031F0CE6ABA}"/>
              </a:ext>
            </a:extLst>
          </p:cNvPr>
          <p:cNvGrpSpPr/>
          <p:nvPr/>
        </p:nvGrpSpPr>
        <p:grpSpPr>
          <a:xfrm>
            <a:off x="7777019" y="2309735"/>
            <a:ext cx="3768436" cy="511033"/>
            <a:chOff x="7777019" y="2309735"/>
            <a:chExt cx="3768436" cy="5110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6C6592-CD33-4F42-970D-F536A22583BF}"/>
                </a:ext>
              </a:extLst>
            </p:cNvPr>
            <p:cNvSpPr/>
            <p:nvPr/>
          </p:nvSpPr>
          <p:spPr bwMode="auto">
            <a:xfrm>
              <a:off x="7777019" y="2309735"/>
              <a:ext cx="3768436" cy="5110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73152" rIns="91440" bIns="10972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85CB48-E007-4A2C-B200-0D5BCBB8B6DC}"/>
                </a:ext>
              </a:extLst>
            </p:cNvPr>
            <p:cNvSpPr txBox="1"/>
            <p:nvPr/>
          </p:nvSpPr>
          <p:spPr bwMode="auto">
            <a:xfrm flipH="1">
              <a:off x="8155709" y="2350577"/>
              <a:ext cx="3315855" cy="429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l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lang="en-US" kern="900" dirty="0">
                  <a:solidFill>
                    <a:srgbClr val="000000"/>
                  </a:solidFill>
                </a:rPr>
                <a:t>Board Support Package (BSP)</a:t>
              </a:r>
              <a:endParaRPr kumimoji="0" lang="en-US" b="0" i="0" u="none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106908-A874-4617-804A-53E847353739}"/>
              </a:ext>
            </a:extLst>
          </p:cNvPr>
          <p:cNvGrpSpPr/>
          <p:nvPr/>
        </p:nvGrpSpPr>
        <p:grpSpPr>
          <a:xfrm>
            <a:off x="7777018" y="1413842"/>
            <a:ext cx="4595091" cy="511033"/>
            <a:chOff x="7777018" y="1413842"/>
            <a:chExt cx="4595091" cy="5110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9F22FF-C51F-4DAF-B45A-3F8F052EB185}"/>
                </a:ext>
              </a:extLst>
            </p:cNvPr>
            <p:cNvSpPr/>
            <p:nvPr/>
          </p:nvSpPr>
          <p:spPr bwMode="auto">
            <a:xfrm>
              <a:off x="7777018" y="1413842"/>
              <a:ext cx="3768436" cy="511033"/>
            </a:xfrm>
            <a:prstGeom prst="rect">
              <a:avLst/>
            </a:prstGeom>
            <a:solidFill>
              <a:srgbClr val="FDE3EC"/>
            </a:solidFill>
            <a:ln>
              <a:solidFill>
                <a:schemeClr val="accent6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73152" rIns="91440" bIns="10972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63F641-AE3D-4052-9672-F68A59C69B4B}"/>
                </a:ext>
              </a:extLst>
            </p:cNvPr>
            <p:cNvSpPr txBox="1"/>
            <p:nvPr/>
          </p:nvSpPr>
          <p:spPr bwMode="auto">
            <a:xfrm flipH="1">
              <a:off x="9056254" y="1454754"/>
              <a:ext cx="3315855" cy="429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73152" rIns="91440" bIns="9144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algn="l" defTabSz="914400" rtl="0" eaLnBrk="0" fontAlgn="base" latinLnBrk="0" hangingPunct="0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bg2"/>
                </a:buClr>
                <a:buSzPct val="105000"/>
              </a:pPr>
              <a:r>
                <a:rPr kumimoji="0" lang="en-US" b="0" i="0" u="none" strike="noStrike" kern="9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rPr>
                <a:t>Application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65773B-8443-44C9-B889-5221F2BA157F}"/>
              </a:ext>
            </a:extLst>
          </p:cNvPr>
          <p:cNvCxnSpPr>
            <a:stCxn id="16" idx="0"/>
            <a:endCxn id="18" idx="2"/>
          </p:cNvCxnSpPr>
          <p:nvPr/>
        </p:nvCxnSpPr>
        <p:spPr bwMode="auto">
          <a:xfrm flipH="1" flipV="1">
            <a:off x="9661236" y="1924875"/>
            <a:ext cx="1" cy="384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6C998C-FFCA-47CE-B2D0-1C61391C95AC}"/>
              </a:ext>
            </a:extLst>
          </p:cNvPr>
          <p:cNvCxnSpPr/>
          <p:nvPr/>
        </p:nvCxnSpPr>
        <p:spPr bwMode="auto">
          <a:xfrm flipH="1" flipV="1">
            <a:off x="9661237" y="2834458"/>
            <a:ext cx="1" cy="384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1FA11F-4C1F-42D5-9756-5AB99200707D}"/>
              </a:ext>
            </a:extLst>
          </p:cNvPr>
          <p:cNvCxnSpPr/>
          <p:nvPr/>
        </p:nvCxnSpPr>
        <p:spPr bwMode="auto">
          <a:xfrm flipH="1" flipV="1">
            <a:off x="9661235" y="3804607"/>
            <a:ext cx="1" cy="384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52BC97-634D-4DA3-A01B-B1A90DCBC5DB}"/>
              </a:ext>
            </a:extLst>
          </p:cNvPr>
          <p:cNvCxnSpPr/>
          <p:nvPr/>
        </p:nvCxnSpPr>
        <p:spPr bwMode="auto">
          <a:xfrm flipH="1" flipV="1">
            <a:off x="9656617" y="4659579"/>
            <a:ext cx="1" cy="3848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91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I2C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865589"/>
            <a:ext cx="11517024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9:  </a:t>
            </a:r>
          </a:p>
          <a:p>
            <a:pPr marL="0" indent="0">
              <a:buNone/>
              <a:defRPr/>
            </a:pPr>
            <a:r>
              <a:rPr lang="en-US" sz="1600" dirty="0"/>
              <a:t>Control PWM brightness by writing data from an I2C master (use KitProg3 as master; using Bridge Control panel (BCP) on PC)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Solution key: Refer mtb_02_ex07_i2c_brightness_control project for this solution. 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sz="1600" b="1" dirty="0"/>
              <a:t>Useful APIs: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Allocate and initialize a I2C resource and auto select a clock */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cyhal_i2c_init(&amp;i2c_slave, CYBSP_I2C_SDA, CYBSP_I2C_SCL, NULL);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Configure the I2C resource to be slave */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cyhal_i2c_configure (&amp;i2c_slave, &amp;i2c_slave_cfg);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Configure I2C slave write buffer for I2C master to write into */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cyhal_i2c_slave_config_read_buff(&amp;i2c_slave, i2c_write_buffer, SL_WR_BUFFER_SIZE);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Configure I2C slave read buffer for I2C master to read from */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cyhal_i2c_slave_config_write_buff(&amp;i2c_slave, i2c_read_buffer, SL_RD_BUFFER_SIZE);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78246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6400077" cy="514451"/>
          </a:xfrm>
        </p:spPr>
        <p:txBody>
          <a:bodyPr/>
          <a:lstStyle/>
          <a:p>
            <a:r>
              <a:rPr lang="en-US" dirty="0"/>
              <a:t>SPI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C00F636-8CE6-43B1-AEA2-201CE3702FC2}"/>
              </a:ext>
            </a:extLst>
          </p:cNvPr>
          <p:cNvSpPr txBox="1">
            <a:spLocks/>
          </p:cNvSpPr>
          <p:nvPr/>
        </p:nvSpPr>
        <p:spPr bwMode="auto">
          <a:xfrm>
            <a:off x="397884" y="1070778"/>
            <a:ext cx="11517024" cy="512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Exercise 10:  </a:t>
            </a:r>
          </a:p>
          <a:p>
            <a:pPr marL="0" indent="0">
              <a:buNone/>
              <a:defRPr/>
            </a:pPr>
            <a:r>
              <a:rPr lang="en-US" sz="1600" dirty="0"/>
              <a:t>Setup PSoC as both an SPI master and slave. SPI master sends a command every second to a SPI slave to toggle the LED. Use HAL APIs.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srgbClr val="FF0000"/>
                </a:solidFill>
              </a:rPr>
              <a:t>Solution key: Refer mtb_02_ex08_spi_master project for this solution. </a:t>
            </a:r>
          </a:p>
          <a:p>
            <a:pPr marL="0" indent="0">
              <a:buNone/>
              <a:defRPr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sz="1600" b="1" dirty="0"/>
              <a:t>Useful APIs:</a:t>
            </a:r>
          </a:p>
          <a:p>
            <a:pPr marL="0" indent="0">
              <a:buNone/>
              <a:defRPr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cyhal_spi_init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/>
              <a:t>– Initializes the SPI block and configures it as slave or master. </a:t>
            </a:r>
          </a:p>
          <a:p>
            <a:pPr marL="0" indent="0">
              <a:buNone/>
              <a:defRPr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cyhal_spi_set_frequency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/>
              <a:t>– set the SPI baud rate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cyhal_spi_send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1800" dirty="0">
                <a:cs typeface="Courier New" panose="02070309020205020404" pitchFamily="49" charset="0"/>
              </a:rPr>
              <a:t>Sends the command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cyhal_spi_recv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1800" dirty="0">
                <a:cs typeface="Courier New" panose="02070309020205020404" pitchFamily="49" charset="0"/>
              </a:rPr>
              <a:t>Receives the command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20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59EAA-C7B4-4E09-9541-F546BD1DAF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ModusToolbox User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Cypress Github Landing Page</a:t>
            </a:r>
            <a:endParaRPr lang="en-US" dirty="0"/>
          </a:p>
          <a:p>
            <a:r>
              <a:rPr lang="en-US" dirty="0">
                <a:hlinkClick r:id="rId5"/>
              </a:rPr>
              <a:t>PSoC6 Architecture TRM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99EB9-FFD2-4FED-9517-433AABD0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76707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59EAA-C7B4-4E09-9541-F546BD1DAF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https://community.cypress.com/welcome</a:t>
            </a:r>
            <a:endParaRPr lang="en-US" dirty="0"/>
          </a:p>
          <a:p>
            <a:r>
              <a:rPr lang="en-US" dirty="0"/>
              <a:t>Send your queries to </a:t>
            </a:r>
            <a:r>
              <a:rPr lang="en-US" dirty="0">
                <a:hlinkClick r:id="rId3"/>
              </a:rPr>
              <a:t>ddka@cypress.com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99EB9-FFD2-4FED-9517-433AABD0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42926184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5955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11" y="536580"/>
            <a:ext cx="11430000" cy="514451"/>
          </a:xfrm>
        </p:spPr>
        <p:txBody>
          <a:bodyPr/>
          <a:lstStyle/>
          <a:p>
            <a:r>
              <a:rPr lang="en-US" dirty="0"/>
              <a:t>ModusToolbox 2.1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5A77955-7ECE-4360-8F88-B4E6CE2D5876}"/>
              </a:ext>
            </a:extLst>
          </p:cNvPr>
          <p:cNvSpPr txBox="1">
            <a:spLocks/>
          </p:cNvSpPr>
          <p:nvPr/>
        </p:nvSpPr>
        <p:spPr bwMode="auto">
          <a:xfrm>
            <a:off x="421611" y="1973714"/>
            <a:ext cx="5249175" cy="36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No longer called ModusToolbox IDE</a:t>
            </a:r>
          </a:p>
          <a:p>
            <a:r>
              <a:rPr lang="en-US" dirty="0"/>
              <a:t>Proxy Handling Improvements</a:t>
            </a:r>
          </a:p>
          <a:p>
            <a:r>
              <a:rPr lang="en-US" dirty="0"/>
              <a:t>Upgrades to Tools and Configurators</a:t>
            </a:r>
          </a:p>
          <a:p>
            <a:r>
              <a:rPr lang="en-US" dirty="0" err="1"/>
              <a:t>OpenOCD</a:t>
            </a:r>
            <a:r>
              <a:rPr lang="en-US" dirty="0"/>
              <a:t> 3.0</a:t>
            </a:r>
          </a:p>
          <a:p>
            <a:r>
              <a:rPr lang="en-US" dirty="0"/>
              <a:t>Offline Support Package</a:t>
            </a:r>
          </a:p>
          <a:p>
            <a:r>
              <a:rPr lang="en-US" dirty="0"/>
              <a:t>Support for third party IDEs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IAR Embedded Workbench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Keil ARM-MDK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Visual Studio Code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7358147-5F2C-4977-B510-E047661D82DE}"/>
              </a:ext>
            </a:extLst>
          </p:cNvPr>
          <p:cNvSpPr txBox="1">
            <a:spLocks/>
          </p:cNvSpPr>
          <p:nvPr/>
        </p:nvSpPr>
        <p:spPr bwMode="black">
          <a:xfrm>
            <a:off x="421611" y="1338881"/>
            <a:ext cx="11430000" cy="51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dirty="0"/>
              <a:t>What’s new?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F2464-C65B-4566-AE6B-1BB06281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39" y="1338881"/>
            <a:ext cx="4131487" cy="27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3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5513387" cy="918148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9A59A-ACCC-42EE-9857-F3E3694B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00" y="1004878"/>
            <a:ext cx="7964410" cy="5260096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1F691DF-454C-4FBC-9447-D48B84D70B80}"/>
              </a:ext>
            </a:extLst>
          </p:cNvPr>
          <p:cNvSpPr txBox="1">
            <a:spLocks/>
          </p:cNvSpPr>
          <p:nvPr/>
        </p:nvSpPr>
        <p:spPr bwMode="black">
          <a:xfrm>
            <a:off x="8799290" y="2543778"/>
            <a:ext cx="2893435" cy="13639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Yes, now you can work in dark mode!!!</a:t>
            </a:r>
          </a:p>
        </p:txBody>
      </p:sp>
    </p:spTree>
    <p:extLst>
      <p:ext uri="{BB962C8B-B14F-4D97-AF65-F5344CB8AC3E}">
        <p14:creationId xmlns:p14="http://schemas.microsoft.com/office/powerpoint/2010/main" val="18752839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325012"/>
            <a:ext cx="5513387" cy="514451"/>
          </a:xfrm>
        </p:spPr>
        <p:txBody>
          <a:bodyPr/>
          <a:lstStyle/>
          <a:p>
            <a:r>
              <a:rPr lang="en-US" dirty="0"/>
              <a:t>Product Versioning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73F02-58B6-452D-A252-77FF3646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672" y="1343891"/>
            <a:ext cx="5256131" cy="3200400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77EAB04-2066-4403-9ABA-C6B7C277A71C}"/>
              </a:ext>
            </a:extLst>
          </p:cNvPr>
          <p:cNvSpPr txBox="1">
            <a:spLocks/>
          </p:cNvSpPr>
          <p:nvPr/>
        </p:nvSpPr>
        <p:spPr bwMode="auto">
          <a:xfrm>
            <a:off x="379413" y="1255505"/>
            <a:ext cx="5249175" cy="36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The ModusToolbox installation package is versioned as MAJOR.MINOR.PATCH. </a:t>
            </a:r>
            <a:r>
              <a:rPr lang="en-US" sz="1800" dirty="0"/>
              <a:t>The file located at /ModusToolbox/tools_2.1/version-2.1.0.xml also indicates the build number </a:t>
            </a:r>
          </a:p>
          <a:p>
            <a:r>
              <a:rPr lang="en-US" dirty="0"/>
              <a:t>Multiple versions installed in parallel in the same ModusToolbox directory</a:t>
            </a:r>
          </a:p>
          <a:p>
            <a:r>
              <a:rPr lang="en-US" dirty="0"/>
              <a:t>Flexibility to use the version you want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Using Application </a:t>
            </a:r>
            <a:r>
              <a:rPr lang="en-US" dirty="0" err="1"/>
              <a:t>Makefile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Set CY_TOOLS_PATH in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32634714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639700"/>
            <a:ext cx="12188826" cy="107567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756933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4" y="325012"/>
            <a:ext cx="3093460" cy="514451"/>
          </a:xfrm>
        </p:spPr>
        <p:txBody>
          <a:bodyPr/>
          <a:lstStyle/>
          <a:p>
            <a:r>
              <a:rPr lang="en-US" dirty="0"/>
              <a:t>PSoC6 Device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E970-7169-4FA3-84CA-CA2CA73B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94" y="171550"/>
            <a:ext cx="4072858" cy="65148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07BCE86-D15F-4E24-BDC0-51C27FC9C048}"/>
              </a:ext>
            </a:extLst>
          </p:cNvPr>
          <p:cNvGrpSpPr/>
          <p:nvPr/>
        </p:nvGrpSpPr>
        <p:grpSpPr>
          <a:xfrm>
            <a:off x="5689599" y="701963"/>
            <a:ext cx="4922983" cy="4165601"/>
            <a:chOff x="5689599" y="701963"/>
            <a:chExt cx="4922983" cy="41656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9221BB-E659-4FD1-A207-498728E2A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64" t="8954" r="15815" b="8833"/>
            <a:stretch/>
          </p:blipFill>
          <p:spPr>
            <a:xfrm>
              <a:off x="8580581" y="1644133"/>
              <a:ext cx="2032001" cy="322343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B6BC63-266C-43EE-BFE9-4EE43DF4130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89600" y="1717964"/>
              <a:ext cx="2890982" cy="415637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D908E5-DAC8-4E4D-9C43-A62113CE96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89599" y="3429000"/>
              <a:ext cx="2964874" cy="1438564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F48964-E609-482A-A94B-EFDF68B64CF4}"/>
                </a:ext>
              </a:extLst>
            </p:cNvPr>
            <p:cNvSpPr/>
            <p:nvPr/>
          </p:nvSpPr>
          <p:spPr bwMode="auto">
            <a:xfrm>
              <a:off x="6761018" y="701963"/>
              <a:ext cx="221673" cy="89586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73152" rIns="91440" bIns="109728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5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9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PRESS Q316">
  <a:themeElements>
    <a:clrScheme name="Custom 75">
      <a:dk1>
        <a:srgbClr val="000000"/>
      </a:dk1>
      <a:lt1>
        <a:srgbClr val="FFFFFF"/>
      </a:lt1>
      <a:dk2>
        <a:srgbClr val="00A8E1"/>
      </a:dk2>
      <a:lt2>
        <a:srgbClr val="005596"/>
      </a:lt2>
      <a:accent1>
        <a:srgbClr val="4675BA"/>
      </a:accent1>
      <a:accent2>
        <a:srgbClr val="6A8735"/>
      </a:accent2>
      <a:accent3>
        <a:srgbClr val="A4B93D"/>
      </a:accent3>
      <a:accent4>
        <a:srgbClr val="818F9F"/>
      </a:accent4>
      <a:accent5>
        <a:srgbClr val="7B5EA2"/>
      </a:accent5>
      <a:accent6>
        <a:srgbClr val="C74141"/>
      </a:accent6>
      <a:hlink>
        <a:srgbClr val="0000FF"/>
      </a:hlink>
      <a:folHlink>
        <a:srgbClr val="ADAD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73152" rIns="91440" bIns="109728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ts val="5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73152" rIns="91440" bIns="91440" numCol="1" rtlCol="0" anchor="t" anchorCtr="0" compatLnSpc="1">
        <a:prstTxWarp prst="textNoShape">
          <a:avLst/>
        </a:prstTxWarp>
        <a:spAutoFit/>
      </a:bodyPr>
      <a:lstStyle>
        <a:defPPr marL="0" marR="0" algn="l" defTabSz="914400" rtl="0" eaLnBrk="0" fontAlgn="base" latinLnBrk="0" hangingPunct="0">
          <a:lnSpc>
            <a:spcPct val="95000"/>
          </a:lnSpc>
          <a:spcBef>
            <a:spcPts val="500"/>
          </a:spcBef>
          <a:spcAft>
            <a:spcPct val="0"/>
          </a:spcAft>
          <a:buClr>
            <a:schemeClr val="bg2"/>
          </a:buClr>
          <a:buSzPct val="105000"/>
          <a:defRPr kumimoji="0" sz="1200" b="0" i="0" u="none" strike="noStrike" kern="90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Cypress Light Template-070609C 1">
        <a:dk1>
          <a:srgbClr val="4D4D4D"/>
        </a:dk1>
        <a:lt1>
          <a:srgbClr val="FFFFFF"/>
        </a:lt1>
        <a:dk2>
          <a:srgbClr val="025BBC"/>
        </a:dk2>
        <a:lt2>
          <a:srgbClr val="025BBC"/>
        </a:lt2>
        <a:accent1>
          <a:srgbClr val="2781E5"/>
        </a:accent1>
        <a:accent2>
          <a:srgbClr val="E97501"/>
        </a:accent2>
        <a:accent3>
          <a:srgbClr val="FFFFFF"/>
        </a:accent3>
        <a:accent4>
          <a:srgbClr val="404040"/>
        </a:accent4>
        <a:accent5>
          <a:srgbClr val="ACC1F0"/>
        </a:accent5>
        <a:accent6>
          <a:srgbClr val="D36901"/>
        </a:accent6>
        <a:hlink>
          <a:srgbClr val="8557D7"/>
        </a:hlink>
        <a:folHlink>
          <a:srgbClr val="ADADA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21727</TotalTime>
  <Words>3049</Words>
  <Application>Microsoft Office PowerPoint</Application>
  <PresentationFormat>Custom</PresentationFormat>
  <Paragraphs>494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MS PGothic</vt:lpstr>
      <vt:lpstr>SimSun</vt:lpstr>
      <vt:lpstr>Arial</vt:lpstr>
      <vt:lpstr>Calibri</vt:lpstr>
      <vt:lpstr>Courier New</vt:lpstr>
      <vt:lpstr>MS Reference Sans Serif</vt:lpstr>
      <vt:lpstr>Symbol</vt:lpstr>
      <vt:lpstr>Wingdings</vt:lpstr>
      <vt:lpstr>CYPRESS Q316</vt:lpstr>
      <vt:lpstr>PowerPoint Presentation</vt:lpstr>
      <vt:lpstr>Objective</vt:lpstr>
      <vt:lpstr>PowerPoint Presentation</vt:lpstr>
      <vt:lpstr>Recap</vt:lpstr>
      <vt:lpstr>ModusToolbox 2.1</vt:lpstr>
      <vt:lpstr>Visual Studio Code</vt:lpstr>
      <vt:lpstr>Product Versioning</vt:lpstr>
      <vt:lpstr>Introduction</vt:lpstr>
      <vt:lpstr>PSoC6 Device Architecture</vt:lpstr>
      <vt:lpstr>PSoC6 Digital Peripherals</vt:lpstr>
      <vt:lpstr>High Speed Input Output Matrix (HSIOM)</vt:lpstr>
      <vt:lpstr>Smart-IO</vt:lpstr>
      <vt:lpstr>Smart-IO Configurator</vt:lpstr>
      <vt:lpstr>Lookup Table (LUT)</vt:lpstr>
      <vt:lpstr>Using Smart-IO in your Application</vt:lpstr>
      <vt:lpstr>Smart-IO Configurator</vt:lpstr>
      <vt:lpstr>Smart-IO Configurator</vt:lpstr>
      <vt:lpstr>Timer Counter Pulse Width Modulation</vt:lpstr>
      <vt:lpstr>Timer Counter Pulse Width Modulation</vt:lpstr>
      <vt:lpstr>Counter Functionality</vt:lpstr>
      <vt:lpstr>Understanding HAL</vt:lpstr>
      <vt:lpstr>Timer</vt:lpstr>
      <vt:lpstr>Using Timer in your Application</vt:lpstr>
      <vt:lpstr>Using Timer in your Application</vt:lpstr>
      <vt:lpstr>Using Timer in your Application</vt:lpstr>
      <vt:lpstr>Counter</vt:lpstr>
      <vt:lpstr>Using Counter in your Application</vt:lpstr>
      <vt:lpstr>Timer/Counter</vt:lpstr>
      <vt:lpstr>PWM</vt:lpstr>
      <vt:lpstr>Using PWM in your Application</vt:lpstr>
      <vt:lpstr>PWM</vt:lpstr>
      <vt:lpstr>Serial Communication Block</vt:lpstr>
      <vt:lpstr>Serial Communication Block</vt:lpstr>
      <vt:lpstr>Serial Communication Block</vt:lpstr>
      <vt:lpstr>Serial Communication Block</vt:lpstr>
      <vt:lpstr>Serial Communication Block</vt:lpstr>
      <vt:lpstr>Serial Communication Block</vt:lpstr>
      <vt:lpstr>Serial Communication Block</vt:lpstr>
      <vt:lpstr>UART</vt:lpstr>
      <vt:lpstr>I2C</vt:lpstr>
      <vt:lpstr>SPI</vt:lpstr>
      <vt:lpstr>Resources</vt:lpstr>
      <vt:lpstr>Contact Information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Corporate Presentation Template</dc:title>
  <dc:creator>Cypress</dc:creator>
  <cp:keywords>Cypress PowerPoint Template</cp:keywords>
  <cp:lastModifiedBy>Dheeraj Kamath</cp:lastModifiedBy>
  <cp:revision>1118</cp:revision>
  <cp:lastPrinted>2016-10-21T22:50:32Z</cp:lastPrinted>
  <dcterms:created xsi:type="dcterms:W3CDTF">2016-09-11T22:21:54Z</dcterms:created>
  <dcterms:modified xsi:type="dcterms:W3CDTF">2020-04-25T07:54:36Z</dcterms:modified>
  <cp:category>Marketing Template</cp:category>
</cp:coreProperties>
</file>